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03" r:id="rId2"/>
    <p:sldId id="410" r:id="rId3"/>
    <p:sldId id="312" r:id="rId4"/>
    <p:sldId id="366" r:id="rId5"/>
    <p:sldId id="404" r:id="rId6"/>
    <p:sldId id="394" r:id="rId7"/>
    <p:sldId id="397" r:id="rId8"/>
    <p:sldId id="425" r:id="rId9"/>
    <p:sldId id="412" r:id="rId10"/>
    <p:sldId id="417" r:id="rId11"/>
    <p:sldId id="414" r:id="rId12"/>
    <p:sldId id="420" r:id="rId13"/>
    <p:sldId id="416" r:id="rId14"/>
    <p:sldId id="421" r:id="rId15"/>
    <p:sldId id="399" r:id="rId16"/>
    <p:sldId id="402" r:id="rId17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286" autoAdjust="0"/>
  </p:normalViewPr>
  <p:slideViewPr>
    <p:cSldViewPr>
      <p:cViewPr varScale="1">
        <p:scale>
          <a:sx n="70" d="100"/>
          <a:sy n="70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54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1EE10-68ED-4056-A5E7-62E3F26C92B4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8B41820-A760-40C8-9014-4CE22379341C}">
      <dgm:prSet phldrT="[Tekst]"/>
      <dgm:spPr/>
      <dgm:t>
        <a:bodyPr/>
        <a:lstStyle/>
        <a:p>
          <a:r>
            <a:rPr lang="pl-PL" dirty="0" smtClean="0"/>
            <a:t>Przygotowanie techniczne projektu i urządzenia</a:t>
          </a:r>
          <a:endParaRPr lang="pl-PL" dirty="0"/>
        </a:p>
      </dgm:t>
    </dgm:pt>
    <dgm:pt modelId="{35D43A7D-3D6C-4BEA-8B63-2815E21D4115}" type="parTrans" cxnId="{061E0EDA-C61B-4BA5-BF65-84753F463275}">
      <dgm:prSet/>
      <dgm:spPr/>
      <dgm:t>
        <a:bodyPr/>
        <a:lstStyle/>
        <a:p>
          <a:endParaRPr lang="pl-PL"/>
        </a:p>
      </dgm:t>
    </dgm:pt>
    <dgm:pt modelId="{F97D3E9F-D4E5-4D6C-96A5-30C61D58D39A}" type="sibTrans" cxnId="{061E0EDA-C61B-4BA5-BF65-84753F463275}">
      <dgm:prSet/>
      <dgm:spPr/>
      <dgm:t>
        <a:bodyPr/>
        <a:lstStyle/>
        <a:p>
          <a:endParaRPr lang="pl-PL" dirty="0"/>
        </a:p>
      </dgm:t>
    </dgm:pt>
    <dgm:pt modelId="{54614F53-B664-41E1-9954-2416DC1B9887}">
      <dgm:prSet phldrT="[Tekst]"/>
      <dgm:spPr/>
      <dgm:t>
        <a:bodyPr/>
        <a:lstStyle/>
        <a:p>
          <a:r>
            <a:rPr lang="pl-PL" dirty="0" smtClean="0"/>
            <a:t>Uzyskanie certyfikatów i dopuszczeń</a:t>
          </a:r>
          <a:endParaRPr lang="pl-PL" dirty="0"/>
        </a:p>
      </dgm:t>
    </dgm:pt>
    <dgm:pt modelId="{71CBB48F-4C1E-49A7-96FF-56B87FEAEBB5}" type="parTrans" cxnId="{479131B4-B955-40C9-8767-E360E4B18DE2}">
      <dgm:prSet/>
      <dgm:spPr/>
      <dgm:t>
        <a:bodyPr/>
        <a:lstStyle/>
        <a:p>
          <a:endParaRPr lang="pl-PL"/>
        </a:p>
      </dgm:t>
    </dgm:pt>
    <dgm:pt modelId="{4229F361-0D0D-40B5-BAFC-9EA735862824}" type="sibTrans" cxnId="{479131B4-B955-40C9-8767-E360E4B18DE2}">
      <dgm:prSet/>
      <dgm:spPr/>
      <dgm:t>
        <a:bodyPr/>
        <a:lstStyle/>
        <a:p>
          <a:endParaRPr lang="pl-PL" dirty="0"/>
        </a:p>
      </dgm:t>
    </dgm:pt>
    <dgm:pt modelId="{B7D7F033-C4E1-4301-9D04-F3615E021969}">
      <dgm:prSet phldrT="[Tekst]"/>
      <dgm:spPr/>
      <dgm:t>
        <a:bodyPr/>
        <a:lstStyle/>
        <a:p>
          <a:r>
            <a:rPr lang="pl-PL" dirty="0" smtClean="0"/>
            <a:t>Przygotowanie produkcji</a:t>
          </a:r>
          <a:endParaRPr lang="pl-PL" dirty="0"/>
        </a:p>
      </dgm:t>
    </dgm:pt>
    <dgm:pt modelId="{C38B9BFF-9A5C-44E2-8902-B4B9D929349D}" type="parTrans" cxnId="{F88A83FE-7B05-429E-B67A-1053B941996F}">
      <dgm:prSet/>
      <dgm:spPr/>
      <dgm:t>
        <a:bodyPr/>
        <a:lstStyle/>
        <a:p>
          <a:endParaRPr lang="pl-PL"/>
        </a:p>
      </dgm:t>
    </dgm:pt>
    <dgm:pt modelId="{07FF29DC-447B-47A0-9446-D16294B3160D}" type="sibTrans" cxnId="{F88A83FE-7B05-429E-B67A-1053B941996F}">
      <dgm:prSet/>
      <dgm:spPr/>
      <dgm:t>
        <a:bodyPr/>
        <a:lstStyle/>
        <a:p>
          <a:endParaRPr lang="pl-PL" dirty="0"/>
        </a:p>
      </dgm:t>
    </dgm:pt>
    <dgm:pt modelId="{C924D756-2DA5-4A9B-A378-49775148EDF4}">
      <dgm:prSet phldrT="[Tekst]"/>
      <dgm:spPr/>
      <dgm:t>
        <a:bodyPr/>
        <a:lstStyle/>
        <a:p>
          <a:r>
            <a:rPr lang="pl-PL" dirty="0" smtClean="0"/>
            <a:t>Dystrybucja i marketing</a:t>
          </a:r>
          <a:endParaRPr lang="pl-PL" dirty="0"/>
        </a:p>
      </dgm:t>
    </dgm:pt>
    <dgm:pt modelId="{9476B593-198E-4562-88D5-5C4FBF8D9FED}" type="parTrans" cxnId="{2427CCE9-702C-4DC2-9C09-8E58A7BE0EC2}">
      <dgm:prSet/>
      <dgm:spPr/>
      <dgm:t>
        <a:bodyPr/>
        <a:lstStyle/>
        <a:p>
          <a:endParaRPr lang="pl-PL"/>
        </a:p>
      </dgm:t>
    </dgm:pt>
    <dgm:pt modelId="{E8108C5C-EE0E-4A88-97C2-E91E3123FAFE}" type="sibTrans" cxnId="{2427CCE9-702C-4DC2-9C09-8E58A7BE0EC2}">
      <dgm:prSet/>
      <dgm:spPr/>
      <dgm:t>
        <a:bodyPr/>
        <a:lstStyle/>
        <a:p>
          <a:endParaRPr lang="pl-PL"/>
        </a:p>
      </dgm:t>
    </dgm:pt>
    <dgm:pt modelId="{72CE792C-8D6C-480B-AF06-9290AB6901A9}" type="pres">
      <dgm:prSet presAssocID="{DC11EE10-68ED-4056-A5E7-62E3F26C92B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970E4D-0AFB-4623-8210-D7D71E35A113}" type="pres">
      <dgm:prSet presAssocID="{28B41820-A760-40C8-9014-4CE22379341C}" presName="node" presStyleLbl="node1" presStyleIdx="0" presStyleCnt="4" custScaleX="342912" custScaleY="67125" custLinFactNeighborY="-392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CC966B-1659-4C3B-AB71-6ED662814F0E}" type="pres">
      <dgm:prSet presAssocID="{F97D3E9F-D4E5-4D6C-96A5-30C61D58D39A}" presName="sibTrans" presStyleLbl="sibTrans2D1" presStyleIdx="0" presStyleCnt="3"/>
      <dgm:spPr/>
      <dgm:t>
        <a:bodyPr/>
        <a:lstStyle/>
        <a:p>
          <a:endParaRPr lang="pl-PL"/>
        </a:p>
      </dgm:t>
    </dgm:pt>
    <dgm:pt modelId="{7D23D83E-9C52-4D63-96AE-C3C5BC318E12}" type="pres">
      <dgm:prSet presAssocID="{F97D3E9F-D4E5-4D6C-96A5-30C61D58D39A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EEFEC34E-564F-4462-B75E-5636AFD883C4}" type="pres">
      <dgm:prSet presAssocID="{54614F53-B664-41E1-9954-2416DC1B9887}" presName="node" presStyleLbl="node1" presStyleIdx="1" presStyleCnt="4" custScaleX="342912" custScaleY="67125" custLinFactNeighborY="-128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7299F1-EC2D-4683-B87E-E6E77E1FCF79}" type="pres">
      <dgm:prSet presAssocID="{4229F361-0D0D-40B5-BAFC-9EA735862824}" presName="sibTrans" presStyleLbl="sibTrans2D1" presStyleIdx="1" presStyleCnt="3"/>
      <dgm:spPr/>
      <dgm:t>
        <a:bodyPr/>
        <a:lstStyle/>
        <a:p>
          <a:endParaRPr lang="pl-PL"/>
        </a:p>
      </dgm:t>
    </dgm:pt>
    <dgm:pt modelId="{0123E804-E647-476B-A9E2-6E1614EB5161}" type="pres">
      <dgm:prSet presAssocID="{4229F361-0D0D-40B5-BAFC-9EA735862824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11D94F47-BECF-464D-A5DC-88CD1516A068}" type="pres">
      <dgm:prSet presAssocID="{B7D7F033-C4E1-4301-9D04-F3615E021969}" presName="node" presStyleLbl="node1" presStyleIdx="2" presStyleCnt="4" custScaleX="342912" custScaleY="67125" custLinFactNeighborY="-253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439BBD-C4E4-4BB7-97BB-BFDEB5E32DC8}" type="pres">
      <dgm:prSet presAssocID="{07FF29DC-447B-47A0-9446-D16294B3160D}" presName="sibTrans" presStyleLbl="sibTrans2D1" presStyleIdx="2" presStyleCnt="3"/>
      <dgm:spPr/>
      <dgm:t>
        <a:bodyPr/>
        <a:lstStyle/>
        <a:p>
          <a:endParaRPr lang="pl-PL"/>
        </a:p>
      </dgm:t>
    </dgm:pt>
    <dgm:pt modelId="{F315BD5B-4462-41E8-93E5-C7A95C232DF9}" type="pres">
      <dgm:prSet presAssocID="{07FF29DC-447B-47A0-9446-D16294B3160D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8387D699-986A-4954-92F9-BC01696A1136}" type="pres">
      <dgm:prSet presAssocID="{C924D756-2DA5-4A9B-A378-49775148EDF4}" presName="node" presStyleLbl="node1" presStyleIdx="3" presStyleCnt="4" custScaleX="342912" custScaleY="67125" custLinFactNeighborY="-395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6DA33AD-200E-485D-B64B-CF095F06418B}" type="presOf" srcId="{4229F361-0D0D-40B5-BAFC-9EA735862824}" destId="{0123E804-E647-476B-A9E2-6E1614EB5161}" srcOrd="1" destOrd="0" presId="urn:microsoft.com/office/officeart/2005/8/layout/process2"/>
    <dgm:cxn modelId="{061E0EDA-C61B-4BA5-BF65-84753F463275}" srcId="{DC11EE10-68ED-4056-A5E7-62E3F26C92B4}" destId="{28B41820-A760-40C8-9014-4CE22379341C}" srcOrd="0" destOrd="0" parTransId="{35D43A7D-3D6C-4BEA-8B63-2815E21D4115}" sibTransId="{F97D3E9F-D4E5-4D6C-96A5-30C61D58D39A}"/>
    <dgm:cxn modelId="{8A37C321-C5AA-4845-AB06-68B204F3636C}" type="presOf" srcId="{54614F53-B664-41E1-9954-2416DC1B9887}" destId="{EEFEC34E-564F-4462-B75E-5636AFD883C4}" srcOrd="0" destOrd="0" presId="urn:microsoft.com/office/officeart/2005/8/layout/process2"/>
    <dgm:cxn modelId="{F61C8C4E-FF51-43B8-ABAB-9B1607663DCF}" type="presOf" srcId="{07FF29DC-447B-47A0-9446-D16294B3160D}" destId="{F315BD5B-4462-41E8-93E5-C7A95C232DF9}" srcOrd="1" destOrd="0" presId="urn:microsoft.com/office/officeart/2005/8/layout/process2"/>
    <dgm:cxn modelId="{479131B4-B955-40C9-8767-E360E4B18DE2}" srcId="{DC11EE10-68ED-4056-A5E7-62E3F26C92B4}" destId="{54614F53-B664-41E1-9954-2416DC1B9887}" srcOrd="1" destOrd="0" parTransId="{71CBB48F-4C1E-49A7-96FF-56B87FEAEBB5}" sibTransId="{4229F361-0D0D-40B5-BAFC-9EA735862824}"/>
    <dgm:cxn modelId="{11FA7473-7D25-4989-9FE9-95C0C26B399D}" type="presOf" srcId="{DC11EE10-68ED-4056-A5E7-62E3F26C92B4}" destId="{72CE792C-8D6C-480B-AF06-9290AB6901A9}" srcOrd="0" destOrd="0" presId="urn:microsoft.com/office/officeart/2005/8/layout/process2"/>
    <dgm:cxn modelId="{F88A83FE-7B05-429E-B67A-1053B941996F}" srcId="{DC11EE10-68ED-4056-A5E7-62E3F26C92B4}" destId="{B7D7F033-C4E1-4301-9D04-F3615E021969}" srcOrd="2" destOrd="0" parTransId="{C38B9BFF-9A5C-44E2-8902-B4B9D929349D}" sibTransId="{07FF29DC-447B-47A0-9446-D16294B3160D}"/>
    <dgm:cxn modelId="{73F8F1AE-3C93-403C-BC6C-563B3C2D785F}" type="presOf" srcId="{C924D756-2DA5-4A9B-A378-49775148EDF4}" destId="{8387D699-986A-4954-92F9-BC01696A1136}" srcOrd="0" destOrd="0" presId="urn:microsoft.com/office/officeart/2005/8/layout/process2"/>
    <dgm:cxn modelId="{029AB62C-E568-45BA-971B-0FD41C252401}" type="presOf" srcId="{F97D3E9F-D4E5-4D6C-96A5-30C61D58D39A}" destId="{83CC966B-1659-4C3B-AB71-6ED662814F0E}" srcOrd="0" destOrd="0" presId="urn:microsoft.com/office/officeart/2005/8/layout/process2"/>
    <dgm:cxn modelId="{0897B291-ED9D-4EC0-9434-5CDAF18EFB33}" type="presOf" srcId="{4229F361-0D0D-40B5-BAFC-9EA735862824}" destId="{A97299F1-EC2D-4683-B87E-E6E77E1FCF79}" srcOrd="0" destOrd="0" presId="urn:microsoft.com/office/officeart/2005/8/layout/process2"/>
    <dgm:cxn modelId="{3EB60ED5-C05A-4058-900A-69523D7E2E88}" type="presOf" srcId="{F97D3E9F-D4E5-4D6C-96A5-30C61D58D39A}" destId="{7D23D83E-9C52-4D63-96AE-C3C5BC318E12}" srcOrd="1" destOrd="0" presId="urn:microsoft.com/office/officeart/2005/8/layout/process2"/>
    <dgm:cxn modelId="{090D558B-09F0-4E29-8FF9-30EDC28ED0FE}" type="presOf" srcId="{B7D7F033-C4E1-4301-9D04-F3615E021969}" destId="{11D94F47-BECF-464D-A5DC-88CD1516A068}" srcOrd="0" destOrd="0" presId="urn:microsoft.com/office/officeart/2005/8/layout/process2"/>
    <dgm:cxn modelId="{FAF9DDEB-9078-4C76-852F-BB14DEF1BBC3}" type="presOf" srcId="{28B41820-A760-40C8-9014-4CE22379341C}" destId="{BC970E4D-0AFB-4623-8210-D7D71E35A113}" srcOrd="0" destOrd="0" presId="urn:microsoft.com/office/officeart/2005/8/layout/process2"/>
    <dgm:cxn modelId="{2427CCE9-702C-4DC2-9C09-8E58A7BE0EC2}" srcId="{DC11EE10-68ED-4056-A5E7-62E3F26C92B4}" destId="{C924D756-2DA5-4A9B-A378-49775148EDF4}" srcOrd="3" destOrd="0" parTransId="{9476B593-198E-4562-88D5-5C4FBF8D9FED}" sibTransId="{E8108C5C-EE0E-4A88-97C2-E91E3123FAFE}"/>
    <dgm:cxn modelId="{0E6561F3-C1E2-409A-AE17-C21DD431D58D}" type="presOf" srcId="{07FF29DC-447B-47A0-9446-D16294B3160D}" destId="{A2439BBD-C4E4-4BB7-97BB-BFDEB5E32DC8}" srcOrd="0" destOrd="0" presId="urn:microsoft.com/office/officeart/2005/8/layout/process2"/>
    <dgm:cxn modelId="{90FE4DB1-9BC9-4600-B11C-F2450C6D80A0}" type="presParOf" srcId="{72CE792C-8D6C-480B-AF06-9290AB6901A9}" destId="{BC970E4D-0AFB-4623-8210-D7D71E35A113}" srcOrd="0" destOrd="0" presId="urn:microsoft.com/office/officeart/2005/8/layout/process2"/>
    <dgm:cxn modelId="{AA5E6306-99C4-4191-B83C-13E781565441}" type="presParOf" srcId="{72CE792C-8D6C-480B-AF06-9290AB6901A9}" destId="{83CC966B-1659-4C3B-AB71-6ED662814F0E}" srcOrd="1" destOrd="0" presId="urn:microsoft.com/office/officeart/2005/8/layout/process2"/>
    <dgm:cxn modelId="{EDD59EFD-FBC3-43EC-9EB6-27B464B53593}" type="presParOf" srcId="{83CC966B-1659-4C3B-AB71-6ED662814F0E}" destId="{7D23D83E-9C52-4D63-96AE-C3C5BC318E12}" srcOrd="0" destOrd="0" presId="urn:microsoft.com/office/officeart/2005/8/layout/process2"/>
    <dgm:cxn modelId="{5784F694-3902-4FFF-83E2-F188D72C3091}" type="presParOf" srcId="{72CE792C-8D6C-480B-AF06-9290AB6901A9}" destId="{EEFEC34E-564F-4462-B75E-5636AFD883C4}" srcOrd="2" destOrd="0" presId="urn:microsoft.com/office/officeart/2005/8/layout/process2"/>
    <dgm:cxn modelId="{0E0D7930-CC36-4EE0-BA38-C2F5CC850B9A}" type="presParOf" srcId="{72CE792C-8D6C-480B-AF06-9290AB6901A9}" destId="{A97299F1-EC2D-4683-B87E-E6E77E1FCF79}" srcOrd="3" destOrd="0" presId="urn:microsoft.com/office/officeart/2005/8/layout/process2"/>
    <dgm:cxn modelId="{2C55FCD7-0D7E-49E3-813D-962D3CB0EDAC}" type="presParOf" srcId="{A97299F1-EC2D-4683-B87E-E6E77E1FCF79}" destId="{0123E804-E647-476B-A9E2-6E1614EB5161}" srcOrd="0" destOrd="0" presId="urn:microsoft.com/office/officeart/2005/8/layout/process2"/>
    <dgm:cxn modelId="{4336CD4F-3909-49B2-9D72-888A7EE940A0}" type="presParOf" srcId="{72CE792C-8D6C-480B-AF06-9290AB6901A9}" destId="{11D94F47-BECF-464D-A5DC-88CD1516A068}" srcOrd="4" destOrd="0" presId="urn:microsoft.com/office/officeart/2005/8/layout/process2"/>
    <dgm:cxn modelId="{E37A99BA-91AE-4DF8-B539-0A7A46E629C0}" type="presParOf" srcId="{72CE792C-8D6C-480B-AF06-9290AB6901A9}" destId="{A2439BBD-C4E4-4BB7-97BB-BFDEB5E32DC8}" srcOrd="5" destOrd="0" presId="urn:microsoft.com/office/officeart/2005/8/layout/process2"/>
    <dgm:cxn modelId="{10630D76-56C0-4A34-B831-E53EEE3398B8}" type="presParOf" srcId="{A2439BBD-C4E4-4BB7-97BB-BFDEB5E32DC8}" destId="{F315BD5B-4462-41E8-93E5-C7A95C232DF9}" srcOrd="0" destOrd="0" presId="urn:microsoft.com/office/officeart/2005/8/layout/process2"/>
    <dgm:cxn modelId="{B2BD3CD5-AD04-48F5-9029-D548D593998C}" type="presParOf" srcId="{72CE792C-8D6C-480B-AF06-9290AB6901A9}" destId="{8387D699-986A-4954-92F9-BC01696A113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pPr>
              <a:defRPr/>
            </a:pPr>
            <a:fld id="{95778AFA-2C9D-418C-A01D-106C5D0E9512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pPr>
              <a:defRPr/>
            </a:pPr>
            <a:fld id="{4C70946A-46A0-429E-9F15-6148D6D3D5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738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59A1D95-88C9-4D58-AFCC-CFE10006A408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4ED4903-8077-4C7E-A365-CEE155AC447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9077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D4903-8077-4C7E-A365-CEE155AC447D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957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D4903-8077-4C7E-A365-CEE155AC447D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054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59B5-815E-4DDB-BCD8-61D0DBB3050E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3447-C605-4413-B9CF-2976D09BB23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B3D5-98C4-46AC-BD62-B496144F211D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1B673-B2C6-47AF-8143-D00D782D6B8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DE09-57E7-483A-8AA4-AECD64043FFD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17628-C9EC-44F4-822C-7FF00F8C94A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D6D85-0355-4D5C-B265-2E078E83D10B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6779-0485-479E-90DA-00F089DE9B6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7461C-3F19-4EE5-B905-E0D74B1D9D37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4FE2-11F5-40A8-96A0-1A10CCAB82C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DD84E-39A3-4645-BC8A-5A0CE6D628E1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895E-0BBC-419E-8700-319779ED643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AD57-CD16-4A6C-9AC6-D22074C4A34F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A133E-BC58-4021-9D27-0AE1462B6AC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57A3-C81F-4014-8646-C4530C7458F2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C8D3-2EEA-4E19-A05A-A6A3EB7C095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8271-7CBA-4101-A748-7A486D4352C9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9F90-EA71-44A5-98D2-DA2845AA5C9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14A3-FD01-489D-8DD6-C0494FDF3D4D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052E-AADB-4E2B-BA52-6BB294FD7FB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435F0-3209-4142-9B7B-027B5D8F7565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687F9-9C9B-4E72-A8CD-936F4B5D737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7C5567-EF78-4C89-AF70-1A98D7859438}" type="datetimeFigureOut">
              <a:rPr lang="pl-PL"/>
              <a:pPr>
                <a:defRPr/>
              </a:pPr>
              <a:t>2017-03-01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D014-1586-48AB-9546-40B0FD60D5B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pl/url?sa=i&amp;rct=j&amp;q=&amp;esrc=s&amp;source=images&amp;cd=&amp;cad=rja&amp;uact=8&amp;ved=0ahUKEwjGs6H07q3QAhUJ2xoKHaQFCooQjRwIBw&amp;url=http://www.techsterowniki.pl/pl/produkty/st-360&amp;psig=AFQjCNE8CNrHWACL1SpLZ3KWvMHi9Yejiw&amp;ust=147940598450105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google.pl/url?sa=i&amp;rct=j&amp;q=&amp;esrc=s&amp;source=images&amp;cd=&amp;cad=rja&amp;uact=8&amp;ved=0ahUKEwjDsvGQ763QAhWClxoKHYpWDK4QjRwIBw&amp;url=http://www.techsterowniki.pl/pl/produkty/st-360&amp;psig=AFQjCNE8CNrHWACL1SpLZ3KWvMHi9Yejiw&amp;ust=147940598450105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90013" y="390202"/>
            <a:ext cx="8064896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40" y="3791659"/>
            <a:ext cx="1689442" cy="189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1"/>
          <p:cNvSpPr txBox="1">
            <a:spLocks/>
          </p:cNvSpPr>
          <p:nvPr/>
        </p:nvSpPr>
        <p:spPr bwMode="auto">
          <a:xfrm>
            <a:off x="506788" y="1052736"/>
            <a:ext cx="8064896" cy="23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800" b="1" dirty="0"/>
              <a:t>Elektrofiltr kominowy - skuteczny sposób na </a:t>
            </a:r>
            <a:r>
              <a:rPr lang="pl-PL" sz="2800" b="1" dirty="0" smtClean="0"/>
              <a:t>walkę</a:t>
            </a:r>
            <a:br>
              <a:rPr lang="pl-PL" sz="2800" b="1" dirty="0" smtClean="0"/>
            </a:br>
            <a:r>
              <a:rPr lang="pl-PL" sz="2800" b="1" dirty="0" smtClean="0"/>
              <a:t> </a:t>
            </a:r>
            <a:r>
              <a:rPr lang="pl-PL" sz="2800" b="1" dirty="0"/>
              <a:t>z emisją </a:t>
            </a:r>
            <a:r>
              <a:rPr lang="pl-PL" sz="2800" b="1" dirty="0" smtClean="0"/>
              <a:t>niską</a:t>
            </a:r>
            <a:endParaRPr lang="pl-PL" b="1" dirty="0"/>
          </a:p>
          <a:p>
            <a:pPr>
              <a:defRPr/>
            </a:pPr>
            <a:endParaRPr lang="pl-PL" sz="500" b="1" dirty="0" smtClean="0"/>
          </a:p>
          <a:p>
            <a:pPr>
              <a:defRPr/>
            </a:pPr>
            <a:r>
              <a:rPr lang="pl-PL" sz="2000" i="1" dirty="0" smtClean="0"/>
              <a:t/>
            </a:r>
            <a:br>
              <a:rPr lang="pl-PL" sz="2000" i="1" dirty="0" smtClean="0"/>
            </a:br>
            <a:r>
              <a:rPr lang="pl-PL" sz="2000" i="1" dirty="0" smtClean="0"/>
              <a:t>Projekt realizowany przez Grupę CZH S.A. </a:t>
            </a:r>
            <a:br>
              <a:rPr lang="pl-PL" sz="2000" i="1" dirty="0" smtClean="0"/>
            </a:br>
            <a:r>
              <a:rPr lang="pl-PL" sz="2000" i="1" dirty="0" smtClean="0"/>
              <a:t>wspólnie z Politechniką Śląską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481563" y="5753131"/>
            <a:ext cx="810621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200" b="1" i="1" dirty="0" smtClean="0">
                <a:latin typeface="+mn-lt"/>
              </a:rPr>
              <a:t>Żywiec, 1 marca 2017 r.</a:t>
            </a:r>
          </a:p>
        </p:txBody>
      </p:sp>
    </p:spTree>
    <p:extLst>
      <p:ext uri="{BB962C8B-B14F-4D97-AF65-F5344CB8AC3E}">
        <p14:creationId xmlns:p14="http://schemas.microsoft.com/office/powerpoint/2010/main" val="25333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Stężenie pyłu w spalinach mg/m</a:t>
            </a:r>
            <a:r>
              <a:rPr lang="pl-PL" sz="32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55" y="1556792"/>
            <a:ext cx="7582090" cy="4498566"/>
          </a:xfrm>
          <a:prstGeom prst="rect">
            <a:avLst/>
          </a:prstGeom>
        </p:spPr>
      </p:pic>
      <p:sp>
        <p:nvSpPr>
          <p:cNvPr id="8" name="pole tekstowe 10"/>
          <p:cNvSpPr txBox="1"/>
          <p:nvPr/>
        </p:nvSpPr>
        <p:spPr>
          <a:xfrm>
            <a:off x="1547664" y="1772816"/>
            <a:ext cx="628650" cy="37147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mg/m</a:t>
            </a:r>
            <a:r>
              <a:rPr lang="pl-PL" sz="1100" baseline="-25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pl-PL" sz="1100" baseline="30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pl-PL" sz="11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pl-PL" sz="1100"/>
          </a:p>
        </p:txBody>
      </p:sp>
    </p:spTree>
    <p:extLst>
      <p:ext uri="{BB962C8B-B14F-4D97-AF65-F5344CB8AC3E}">
        <p14:creationId xmlns:p14="http://schemas.microsoft.com/office/powerpoint/2010/main" val="663898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Paliwo: węgiel, groszek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1502289" y="1315117"/>
            <a:ext cx="64008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Stężenie pyłu w </a:t>
            </a:r>
            <a:r>
              <a:rPr lang="pl-PL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spalinach mg/m</a:t>
            </a:r>
            <a:r>
              <a:rPr lang="pl-PL" sz="30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3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referencyjnym poziomie tlenu w spalinach 10% dla kotłów i 13% dla ogrzewaczy pomieszczeń</a:t>
            </a:r>
            <a:endParaRPr lang="pl-PL" sz="1500" dirty="0"/>
          </a:p>
        </p:txBody>
      </p:sp>
      <p:sp>
        <p:nvSpPr>
          <p:cNvPr id="7" name="Prostokąt 6"/>
          <p:cNvSpPr/>
          <p:nvPr/>
        </p:nvSpPr>
        <p:spPr>
          <a:xfrm>
            <a:off x="457200" y="3070440"/>
            <a:ext cx="30346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Bez elektrofiltru:</a:t>
            </a:r>
          </a:p>
          <a:p>
            <a:pPr>
              <a:spcAft>
                <a:spcPts val="600"/>
              </a:spcAft>
            </a:pPr>
            <a:endParaRPr lang="pl-PL" dirty="0" smtClean="0">
              <a:latin typeface="+mj-lt"/>
            </a:endParaRPr>
          </a:p>
          <a:p>
            <a:pPr marL="72000" indent="-1800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+mn-lt"/>
              </a:rPr>
              <a:t>Kocioł </a:t>
            </a:r>
            <a:r>
              <a:rPr lang="pl-PL" sz="1600" dirty="0">
                <a:latin typeface="+mn-lt"/>
              </a:rPr>
              <a:t>z </a:t>
            </a:r>
            <a:r>
              <a:rPr lang="pl-PL" sz="1600" dirty="0" smtClean="0">
                <a:latin typeface="+mn-lt"/>
              </a:rPr>
              <a:t>automatycznym załadunkiem, klasa 3 –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125</a:t>
            </a:r>
          </a:p>
          <a:p>
            <a:pPr marL="72000" indent="-1800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+mn-lt"/>
              </a:rPr>
              <a:t>Kocioł </a:t>
            </a:r>
            <a:r>
              <a:rPr lang="pl-PL" sz="1600" dirty="0">
                <a:latin typeface="+mn-lt"/>
              </a:rPr>
              <a:t>z automatycznym </a:t>
            </a:r>
            <a:r>
              <a:rPr lang="pl-PL" sz="1600" dirty="0" smtClean="0">
                <a:latin typeface="+mn-lt"/>
              </a:rPr>
              <a:t>załadunkiem, klasa 4 –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60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 marL="72000" indent="-1800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+mn-lt"/>
              </a:rPr>
              <a:t>Kocioł </a:t>
            </a:r>
            <a:r>
              <a:rPr lang="pl-PL" sz="1600" dirty="0">
                <a:latin typeface="+mn-lt"/>
              </a:rPr>
              <a:t>z </a:t>
            </a:r>
            <a:r>
              <a:rPr lang="pl-PL" sz="1600" dirty="0" smtClean="0">
                <a:latin typeface="+mn-lt"/>
              </a:rPr>
              <a:t>ręcznym </a:t>
            </a:r>
            <a:r>
              <a:rPr lang="pl-PL" sz="1600" dirty="0">
                <a:latin typeface="+mn-lt"/>
              </a:rPr>
              <a:t>załadunkiem </a:t>
            </a:r>
            <a:r>
              <a:rPr lang="pl-PL" sz="1600" dirty="0" smtClean="0">
                <a:latin typeface="+mn-lt"/>
              </a:rPr>
              <a:t>klasa 5, </a:t>
            </a:r>
            <a:r>
              <a:rPr lang="pl-PL" sz="1600" dirty="0" err="1" smtClean="0">
                <a:latin typeface="+mn-lt"/>
              </a:rPr>
              <a:t>Ecodesign</a:t>
            </a:r>
            <a:r>
              <a:rPr lang="pl-PL" sz="1600" dirty="0" smtClean="0">
                <a:latin typeface="+mn-lt"/>
              </a:rPr>
              <a:t> -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40 </a:t>
            </a:r>
          </a:p>
          <a:p>
            <a:pPr marL="285750" indent="-285750">
              <a:buFontTx/>
              <a:buChar char="-"/>
            </a:pPr>
            <a:endParaRPr lang="pl-PL" dirty="0" smtClean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pPr marL="355600" lvl="1" indent="-3556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96136" y="3069296"/>
            <a:ext cx="3149631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9900"/>
                </a:solidFill>
                <a:latin typeface="+mj-lt"/>
              </a:rPr>
              <a:t>Z elektrofiltrem:</a:t>
            </a:r>
          </a:p>
          <a:p>
            <a:endParaRPr lang="pl-PL" dirty="0" smtClean="0">
              <a:latin typeface="+mj-lt"/>
            </a:endParaRPr>
          </a:p>
          <a:p>
            <a:pPr marL="72000" indent="-1800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Kocioł z automatycznym załadunkiem, klasa 3 –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32</a:t>
            </a:r>
            <a:endParaRPr lang="pl-PL" sz="1600" b="1" dirty="0">
              <a:solidFill>
                <a:srgbClr val="009900"/>
              </a:solidFill>
              <a:latin typeface="+mn-lt"/>
            </a:endParaRPr>
          </a:p>
          <a:p>
            <a:pPr marL="72000" indent="-1800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Kocioł z automatycznym załadunkiem, klasa 4 –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15</a:t>
            </a:r>
            <a:endParaRPr lang="pl-PL" sz="1600" b="1" dirty="0">
              <a:solidFill>
                <a:srgbClr val="009900"/>
              </a:solidFill>
              <a:latin typeface="+mn-lt"/>
            </a:endParaRPr>
          </a:p>
          <a:p>
            <a:pPr marL="72000" indent="-180000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Kocioł z </a:t>
            </a:r>
            <a:r>
              <a:rPr lang="pl-PL" sz="1600" dirty="0" smtClean="0">
                <a:latin typeface="+mn-lt"/>
              </a:rPr>
              <a:t>ręcznym </a:t>
            </a:r>
            <a:r>
              <a:rPr lang="pl-PL" sz="1600" dirty="0">
                <a:latin typeface="+mn-lt"/>
              </a:rPr>
              <a:t>załadunkiem klasa 5, </a:t>
            </a:r>
            <a:r>
              <a:rPr lang="pl-PL" sz="1600" dirty="0" err="1">
                <a:latin typeface="+mn-lt"/>
              </a:rPr>
              <a:t>Ecodesign</a:t>
            </a:r>
            <a:r>
              <a:rPr lang="pl-PL" sz="1600" dirty="0">
                <a:latin typeface="+mn-lt"/>
              </a:rPr>
              <a:t> - </a:t>
            </a:r>
            <a:r>
              <a:rPr lang="pl-PL" sz="1600" b="1" dirty="0">
                <a:solidFill>
                  <a:srgbClr val="009900"/>
                </a:solidFill>
                <a:latin typeface="+mn-lt"/>
              </a:rPr>
              <a:t>1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0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endParaRPr lang="pl-PL" sz="1200" b="1" dirty="0"/>
          </a:p>
          <a:p>
            <a:pPr marL="285750" indent="-285750">
              <a:buFontTx/>
              <a:buChar char="-"/>
            </a:pPr>
            <a:endParaRPr lang="pl-PL" dirty="0" smtClean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pPr marL="355600" lvl="1" indent="-3556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  <p:pic>
        <p:nvPicPr>
          <p:cNvPr id="8" name="Picture 6" descr="http://www.kotlyco.sosnowiec.pl/kotly_paliwo_stale/images/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94" y="3429000"/>
            <a:ext cx="2106790" cy="204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18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Stężenie pyłu w spalinach mg/m</a:t>
            </a:r>
            <a:r>
              <a:rPr lang="pl-P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3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05" y="1579422"/>
            <a:ext cx="7670019" cy="46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3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Paliwo: drewno </a:t>
            </a:r>
            <a:r>
              <a:rPr lang="pl-PL" sz="3200" b="1" dirty="0" smtClean="0"/>
              <a:t>kawałkowe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1502289" y="1315117"/>
            <a:ext cx="64008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Stężenie pyłu w </a:t>
            </a:r>
            <a:r>
              <a:rPr lang="pl-PL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spalinach mg/m</a:t>
            </a:r>
            <a:r>
              <a:rPr lang="pl-PL" sz="30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3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referencyjnym poziomie tlenu w spalinach 10% dla kotłów i 13% dla ogrzewaczy pomieszczeń</a:t>
            </a:r>
            <a:endParaRPr lang="pl-PL" sz="1500" dirty="0"/>
          </a:p>
        </p:txBody>
      </p:sp>
      <p:sp>
        <p:nvSpPr>
          <p:cNvPr id="7" name="Prostokąt 6"/>
          <p:cNvSpPr/>
          <p:nvPr/>
        </p:nvSpPr>
        <p:spPr>
          <a:xfrm>
            <a:off x="457200" y="2852936"/>
            <a:ext cx="4070212" cy="374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Bez elektrofiltru:</a:t>
            </a:r>
          </a:p>
          <a:p>
            <a:endParaRPr lang="pl-PL" dirty="0" smtClean="0">
              <a:latin typeface="+mj-lt"/>
            </a:endParaRPr>
          </a:p>
          <a:p>
            <a:pPr marL="72000" indent="-1800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+mn-lt"/>
              </a:rPr>
              <a:t>Kocioł </a:t>
            </a:r>
            <a:r>
              <a:rPr lang="pl-PL" sz="1600" dirty="0">
                <a:latin typeface="+mn-lt"/>
              </a:rPr>
              <a:t>z ręcznym </a:t>
            </a:r>
            <a:r>
              <a:rPr lang="pl-PL" sz="1600" dirty="0" smtClean="0">
                <a:latin typeface="+mn-lt"/>
              </a:rPr>
              <a:t>załadunkiem:</a:t>
            </a:r>
          </a:p>
          <a:p>
            <a:pPr>
              <a:lnSpc>
                <a:spcPts val="2200"/>
              </a:lnSpc>
            </a:pPr>
            <a:r>
              <a:rPr lang="pl-PL" sz="1600" dirty="0" smtClean="0">
                <a:latin typeface="+mn-lt"/>
              </a:rPr>
              <a:t>    - klasa 3 </a:t>
            </a:r>
            <a:r>
              <a:rPr lang="pl-PL" sz="1600" dirty="0">
                <a:latin typeface="+mn-lt"/>
              </a:rPr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150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2200"/>
              </a:lnSpc>
            </a:pPr>
            <a:r>
              <a:rPr lang="pl-PL" sz="1600" dirty="0" smtClean="0">
                <a:latin typeface="+mn-lt"/>
              </a:rPr>
              <a:t>    - klasa 4 </a:t>
            </a:r>
            <a:r>
              <a:rPr lang="pl-PL" sz="1600" dirty="0">
                <a:latin typeface="+mn-lt"/>
              </a:rPr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75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2200"/>
              </a:lnSpc>
            </a:pPr>
            <a:r>
              <a:rPr lang="pl-PL" sz="1600" dirty="0" smtClean="0">
                <a:latin typeface="+mn-lt"/>
              </a:rPr>
              <a:t>    - klasa 5, </a:t>
            </a:r>
            <a:r>
              <a:rPr lang="pl-PL" sz="1600" dirty="0" err="1" smtClean="0">
                <a:latin typeface="+mn-lt"/>
              </a:rPr>
              <a:t>Ecodesign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dirty="0">
                <a:latin typeface="+mn-lt"/>
              </a:rPr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60 </a:t>
            </a:r>
          </a:p>
          <a:p>
            <a:pPr marL="72000" indent="-1800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+mn-lt"/>
              </a:rPr>
              <a:t>Kocioł </a:t>
            </a:r>
            <a:r>
              <a:rPr lang="pl-PL" sz="1600" dirty="0">
                <a:latin typeface="+mn-lt"/>
              </a:rPr>
              <a:t>z </a:t>
            </a:r>
            <a:r>
              <a:rPr lang="pl-PL" sz="1600" dirty="0" smtClean="0">
                <a:latin typeface="+mn-lt"/>
              </a:rPr>
              <a:t>automatycznym </a:t>
            </a:r>
            <a:r>
              <a:rPr lang="pl-PL" sz="1600" dirty="0">
                <a:latin typeface="+mn-lt"/>
              </a:rPr>
              <a:t>załadunkiem:</a:t>
            </a:r>
          </a:p>
          <a:p>
            <a:pPr>
              <a:lnSpc>
                <a:spcPts val="2200"/>
              </a:lnSpc>
            </a:pPr>
            <a:r>
              <a:rPr lang="pl-PL" sz="1600" dirty="0">
                <a:latin typeface="+mn-lt"/>
              </a:rPr>
              <a:t>    - klasa 3 –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150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2200"/>
              </a:lnSpc>
            </a:pPr>
            <a:r>
              <a:rPr lang="pl-PL" sz="1600" dirty="0">
                <a:latin typeface="+mn-lt"/>
              </a:rPr>
              <a:t>    - klasa 4 –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60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2200"/>
              </a:lnSpc>
            </a:pPr>
            <a:r>
              <a:rPr lang="pl-PL" sz="1600" dirty="0">
                <a:latin typeface="+mn-lt"/>
              </a:rPr>
              <a:t>    - </a:t>
            </a:r>
            <a:r>
              <a:rPr lang="pl-PL" sz="1600" dirty="0" smtClean="0">
                <a:latin typeface="+mn-lt"/>
              </a:rPr>
              <a:t>klasa </a:t>
            </a:r>
            <a:r>
              <a:rPr lang="pl-PL" sz="1600" dirty="0">
                <a:latin typeface="+mn-lt"/>
              </a:rPr>
              <a:t>5, </a:t>
            </a:r>
            <a:r>
              <a:rPr lang="pl-PL" sz="1600" dirty="0" err="1">
                <a:latin typeface="+mn-lt"/>
              </a:rPr>
              <a:t>Ecodesign</a:t>
            </a:r>
            <a:r>
              <a:rPr lang="pl-PL" sz="1600" dirty="0">
                <a:latin typeface="+mn-lt"/>
              </a:rPr>
              <a:t> –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40 </a:t>
            </a: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Piec/kominek nowoczesny, </a:t>
            </a:r>
            <a:r>
              <a:rPr lang="pl-PL" sz="1600" dirty="0" err="1" smtClean="0">
                <a:latin typeface="+mn-lt"/>
              </a:rPr>
              <a:t>Ecodesign</a:t>
            </a:r>
            <a:r>
              <a:rPr lang="pl-PL" sz="1600" dirty="0">
                <a:latin typeface="+mn-lt"/>
              </a:rPr>
              <a:t> – </a:t>
            </a:r>
            <a:r>
              <a:rPr lang="pl-PL" sz="1600" b="1" dirty="0">
                <a:solidFill>
                  <a:srgbClr val="FF0000"/>
                </a:solidFill>
                <a:latin typeface="+mn-lt"/>
              </a:rPr>
              <a:t>40 </a:t>
            </a:r>
            <a:endParaRPr lang="pl-PL" sz="1600" dirty="0" smtClean="0">
              <a:latin typeface="+mn-lt"/>
            </a:endParaRP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Piec/kominek stara konstrukcja, trzon </a:t>
            </a:r>
            <a:r>
              <a:rPr lang="pl-PL" sz="1600" dirty="0" smtClean="0">
                <a:latin typeface="+mn-lt"/>
              </a:rPr>
              <a:t>kuchenny </a:t>
            </a:r>
            <a:r>
              <a:rPr lang="pl-PL" sz="1600" dirty="0">
                <a:latin typeface="+mn-lt"/>
              </a:rPr>
              <a:t>–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150 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004048" y="2877016"/>
            <a:ext cx="4013727" cy="374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9900"/>
                </a:solidFill>
                <a:latin typeface="+mj-lt"/>
              </a:rPr>
              <a:t>Z elektrofiltrem:</a:t>
            </a:r>
          </a:p>
          <a:p>
            <a:endParaRPr lang="pl-PL" dirty="0" smtClean="0">
              <a:latin typeface="+mj-lt"/>
            </a:endParaRPr>
          </a:p>
          <a:p>
            <a:pPr marL="72000" indent="-1800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Kocioł z ręcznym załadunkiem:</a:t>
            </a:r>
          </a:p>
          <a:p>
            <a:pPr>
              <a:lnSpc>
                <a:spcPts val="2200"/>
              </a:lnSpc>
            </a:pPr>
            <a:r>
              <a:rPr lang="pl-PL" sz="1600" dirty="0">
                <a:latin typeface="+mn-lt"/>
              </a:rPr>
              <a:t>    - klasa 3 –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38</a:t>
            </a:r>
            <a:endParaRPr lang="pl-PL" sz="1600" b="1" dirty="0">
              <a:solidFill>
                <a:srgbClr val="009900"/>
              </a:solidFill>
              <a:latin typeface="+mn-lt"/>
            </a:endParaRPr>
          </a:p>
          <a:p>
            <a:pPr>
              <a:lnSpc>
                <a:spcPts val="2200"/>
              </a:lnSpc>
            </a:pPr>
            <a:r>
              <a:rPr lang="pl-PL" sz="1600" dirty="0">
                <a:latin typeface="+mn-lt"/>
              </a:rPr>
              <a:t>    - klasa 4 –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18</a:t>
            </a:r>
            <a:endParaRPr lang="pl-PL" sz="1600" b="1" dirty="0">
              <a:solidFill>
                <a:srgbClr val="009900"/>
              </a:solidFill>
              <a:latin typeface="+mn-lt"/>
            </a:endParaRPr>
          </a:p>
          <a:p>
            <a:pPr>
              <a:lnSpc>
                <a:spcPts val="2200"/>
              </a:lnSpc>
            </a:pPr>
            <a:r>
              <a:rPr lang="pl-PL" sz="1600" dirty="0">
                <a:latin typeface="+mn-lt"/>
              </a:rPr>
              <a:t>    - klasa 5, </a:t>
            </a:r>
            <a:r>
              <a:rPr lang="pl-PL" sz="1600" dirty="0" err="1">
                <a:latin typeface="+mn-lt"/>
              </a:rPr>
              <a:t>Ecodesign</a:t>
            </a:r>
            <a:r>
              <a:rPr lang="pl-PL" sz="1600" dirty="0">
                <a:latin typeface="+mn-lt"/>
              </a:rPr>
              <a:t> –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15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 marL="72000" indent="-18000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Kocioł z automatycznym załadunkiem:</a:t>
            </a:r>
          </a:p>
          <a:p>
            <a:pPr>
              <a:lnSpc>
                <a:spcPts val="2200"/>
              </a:lnSpc>
            </a:pPr>
            <a:r>
              <a:rPr lang="pl-PL" sz="1600" dirty="0">
                <a:latin typeface="+mn-lt"/>
              </a:rPr>
              <a:t>    - klasa 3 –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38</a:t>
            </a:r>
            <a:endParaRPr lang="pl-PL" sz="1600" b="1" dirty="0">
              <a:solidFill>
                <a:srgbClr val="009900"/>
              </a:solidFill>
              <a:latin typeface="+mn-lt"/>
            </a:endParaRPr>
          </a:p>
          <a:p>
            <a:pPr>
              <a:lnSpc>
                <a:spcPts val="2200"/>
              </a:lnSpc>
            </a:pPr>
            <a:r>
              <a:rPr lang="pl-PL" sz="1600" dirty="0">
                <a:latin typeface="+mn-lt"/>
              </a:rPr>
              <a:t>    - klasa 4 –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15</a:t>
            </a:r>
            <a:endParaRPr lang="pl-PL" sz="1600" b="1" dirty="0">
              <a:solidFill>
                <a:srgbClr val="009900"/>
              </a:solidFill>
              <a:latin typeface="+mn-lt"/>
            </a:endParaRPr>
          </a:p>
          <a:p>
            <a:pPr>
              <a:lnSpc>
                <a:spcPts val="2200"/>
              </a:lnSpc>
            </a:pPr>
            <a:r>
              <a:rPr lang="pl-PL" sz="1600" dirty="0">
                <a:latin typeface="+mn-lt"/>
              </a:rPr>
              <a:t>    - </a:t>
            </a:r>
            <a:r>
              <a:rPr lang="pl-PL" sz="1600" dirty="0" smtClean="0">
                <a:latin typeface="+mn-lt"/>
              </a:rPr>
              <a:t>klasa </a:t>
            </a:r>
            <a:r>
              <a:rPr lang="pl-PL" sz="1600" dirty="0">
                <a:latin typeface="+mn-lt"/>
              </a:rPr>
              <a:t>5, </a:t>
            </a:r>
            <a:r>
              <a:rPr lang="pl-PL" sz="1600" dirty="0" err="1">
                <a:latin typeface="+mn-lt"/>
              </a:rPr>
              <a:t>Ecodesign</a:t>
            </a:r>
            <a:r>
              <a:rPr lang="pl-PL" sz="1600" dirty="0">
                <a:latin typeface="+mn-lt"/>
              </a:rPr>
              <a:t> – </a:t>
            </a:r>
            <a:r>
              <a:rPr lang="pl-PL" sz="1600" b="1" dirty="0">
                <a:solidFill>
                  <a:srgbClr val="009900"/>
                </a:solidFill>
                <a:latin typeface="+mn-lt"/>
              </a:rPr>
              <a:t>1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0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Piec/kominek nowoczesny, </a:t>
            </a:r>
            <a:r>
              <a:rPr lang="pl-PL" sz="1600" dirty="0" err="1" smtClean="0">
                <a:latin typeface="+mn-lt"/>
              </a:rPr>
              <a:t>Ecodesign</a:t>
            </a:r>
            <a:r>
              <a:rPr lang="pl-PL" sz="1600" dirty="0" smtClean="0">
                <a:latin typeface="+mn-lt"/>
              </a:rPr>
              <a:t> –</a:t>
            </a:r>
            <a:r>
              <a:rPr lang="pl-PL" sz="1600" dirty="0" smtClean="0">
                <a:solidFill>
                  <a:srgbClr val="009900"/>
                </a:solidFill>
                <a:latin typeface="+mn-lt"/>
              </a:rPr>
              <a:t> </a:t>
            </a:r>
            <a:r>
              <a:rPr lang="pl-PL" sz="1600" b="1" dirty="0">
                <a:solidFill>
                  <a:srgbClr val="009900"/>
                </a:solidFill>
                <a:latin typeface="+mn-lt"/>
              </a:rPr>
              <a:t>1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0 </a:t>
            </a:r>
            <a:endParaRPr lang="pl-PL" sz="1600" dirty="0">
              <a:solidFill>
                <a:srgbClr val="009900"/>
              </a:solidFill>
              <a:latin typeface="+mn-lt"/>
            </a:endParaRPr>
          </a:p>
          <a:p>
            <a:pPr marL="285750" indent="-28575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Piec/kominek stara konstrukcja, trzon </a:t>
            </a:r>
            <a:r>
              <a:rPr lang="pl-PL" sz="1600" dirty="0" smtClean="0">
                <a:latin typeface="+mn-lt"/>
              </a:rPr>
              <a:t>kuchenny</a:t>
            </a:r>
            <a:r>
              <a:rPr lang="pl-PL" sz="1600" dirty="0">
                <a:latin typeface="+mn-lt"/>
              </a:rPr>
              <a:t> –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38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68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Stężenie pyłu w spalinach mg/m</a:t>
            </a:r>
            <a:r>
              <a:rPr lang="pl-PL" sz="32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68760"/>
            <a:ext cx="6498406" cy="52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latin typeface="+mn-lt"/>
              </a:rPr>
              <a:t>Kluczowe działania</a:t>
            </a:r>
            <a:endParaRPr lang="pl-PL" sz="4000" b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896544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9284080"/>
              </p:ext>
            </p:extLst>
          </p:nvPr>
        </p:nvGraphicFramePr>
        <p:xfrm>
          <a:off x="1050522" y="1755684"/>
          <a:ext cx="704295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50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8376" y="0"/>
            <a:ext cx="8229600" cy="1143000"/>
          </a:xfrm>
        </p:spPr>
        <p:txBody>
          <a:bodyPr/>
          <a:lstStyle/>
          <a:p>
            <a:r>
              <a:rPr lang="pl-PL" sz="4000" b="1" dirty="0" smtClean="0"/>
              <a:t>Harmonogram prac</a:t>
            </a:r>
            <a:endParaRPr lang="pl-PL" sz="4000" b="1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39971"/>
              </p:ext>
            </p:extLst>
          </p:nvPr>
        </p:nvGraphicFramePr>
        <p:xfrm>
          <a:off x="498475" y="981075"/>
          <a:ext cx="8432800" cy="576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Worksheet" r:id="rId4" imgW="5924662" imgH="5648360" progId="Excel.Sheet.12">
                  <p:embed/>
                </p:oleObj>
              </mc:Choice>
              <mc:Fallback>
                <p:oleObj name="Worksheet" r:id="rId4" imgW="5924662" imgH="5648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981075"/>
                        <a:ext cx="8432800" cy="576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2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06788" y="332656"/>
            <a:ext cx="8064896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324423" y="548681"/>
            <a:ext cx="8429625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pl-PL" sz="2200" b="1" i="1" dirty="0" smtClean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38872" y="1844824"/>
            <a:ext cx="8229600" cy="4525963"/>
          </a:xfrm>
        </p:spPr>
        <p:txBody>
          <a:bodyPr/>
          <a:lstStyle/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200" dirty="0" smtClean="0"/>
              <a:t>Firma z 70-letnią tradycją</a:t>
            </a:r>
          </a:p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l-PL" altLang="pl-PL" sz="1000" dirty="0" smtClean="0"/>
          </a:p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200" dirty="0" smtClean="0"/>
              <a:t>Spółka o charakterze handlowo-inwestycyjnym</a:t>
            </a:r>
          </a:p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l-PL" altLang="pl-PL" sz="1000" dirty="0" smtClean="0"/>
          </a:p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200" dirty="0" smtClean="0"/>
              <a:t>Większościowy właściciel – Agencja Rozwoju Przemysłu S.A.</a:t>
            </a:r>
          </a:p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endParaRPr lang="pl-PL" altLang="pl-PL" sz="1000" dirty="0" smtClean="0"/>
          </a:p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l-PL" altLang="pl-PL" sz="2200" dirty="0" smtClean="0"/>
              <a:t>Główne obszary działalności: handel, logistyka, zarządzanie nieruchomościami</a:t>
            </a:r>
          </a:p>
          <a:p>
            <a:endParaRPr lang="pl-PL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70" y="548681"/>
            <a:ext cx="8229600" cy="1143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altLang="pl-PL" sz="4000" b="1" dirty="0" smtClean="0"/>
              <a:t>Grupa CZH S.A. </a:t>
            </a:r>
          </a:p>
        </p:txBody>
      </p:sp>
      <p:pic>
        <p:nvPicPr>
          <p:cNvPr id="10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505" r="56831" b="6175"/>
          <a:stretch/>
        </p:blipFill>
        <p:spPr bwMode="auto">
          <a:xfrm>
            <a:off x="489129" y="4776821"/>
            <a:ext cx="2625052" cy="15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7" t="47505" r="6467"/>
          <a:stretch/>
        </p:blipFill>
        <p:spPr bwMode="auto">
          <a:xfrm>
            <a:off x="6793850" y="4797151"/>
            <a:ext cx="1777834" cy="15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ytuł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Metody ograniczenia emisji, elektrofiltry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323528" y="1480716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Oczyszczanie spalin z wykorzystaniem </a:t>
            </a:r>
            <a:r>
              <a:rPr lang="pl-PL" b="1" dirty="0" smtClean="0">
                <a:latin typeface="+mj-lt"/>
              </a:rPr>
              <a:t>elektrostatycznego </a:t>
            </a:r>
            <a:r>
              <a:rPr lang="pl-PL" dirty="0" smtClean="0">
                <a:latin typeface="+mj-lt"/>
              </a:rPr>
              <a:t>mechanizmu </a:t>
            </a:r>
            <a:r>
              <a:rPr lang="pl-PL" b="1" dirty="0" smtClean="0">
                <a:latin typeface="+mj-lt"/>
              </a:rPr>
              <a:t>wydzielania pyłu </a:t>
            </a:r>
            <a:r>
              <a:rPr lang="pl-PL" dirty="0" smtClean="0">
                <a:latin typeface="+mj-lt"/>
              </a:rPr>
              <a:t>wydaje się </a:t>
            </a:r>
            <a:r>
              <a:rPr lang="pl-PL" b="1" dirty="0" smtClean="0">
                <a:latin typeface="+mj-lt"/>
              </a:rPr>
              <a:t>najkorzystniejszym </a:t>
            </a:r>
            <a:r>
              <a:rPr lang="pl-PL" dirty="0" smtClean="0">
                <a:latin typeface="+mj-lt"/>
              </a:rPr>
              <a:t>wariantem technicznym – </a:t>
            </a:r>
            <a:r>
              <a:rPr lang="pl-PL" b="1" dirty="0" smtClean="0">
                <a:latin typeface="+mj-lt"/>
              </a:rPr>
              <a:t>metody wtórne</a:t>
            </a:r>
            <a:r>
              <a:rPr lang="en-US" dirty="0" smtClean="0">
                <a:latin typeface="+mj-lt"/>
              </a:rPr>
              <a:t>.</a:t>
            </a:r>
            <a:endParaRPr lang="pl-PL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355600" lvl="1" indent="-355600">
              <a:buFont typeface="Arial" pitchFamily="34" charset="0"/>
              <a:buChar char="•"/>
            </a:pPr>
            <a:r>
              <a:rPr lang="pl-PL" dirty="0" smtClean="0">
                <a:latin typeface="+mj-lt"/>
              </a:rPr>
              <a:t>Skuteczność odpylania waha się w zakresie </a:t>
            </a:r>
            <a:r>
              <a:rPr lang="en-US" b="1" dirty="0" smtClean="0">
                <a:latin typeface="+mj-lt"/>
              </a:rPr>
              <a:t>50 </a:t>
            </a:r>
            <a:r>
              <a:rPr lang="pl-PL" b="1" dirty="0" smtClean="0">
                <a:latin typeface="+mj-lt"/>
              </a:rPr>
              <a:t>d</a:t>
            </a:r>
            <a:r>
              <a:rPr lang="en-US" b="1" dirty="0" smtClean="0">
                <a:latin typeface="+mj-lt"/>
              </a:rPr>
              <a:t>o 90%</a:t>
            </a:r>
            <a:r>
              <a:rPr lang="en-US" dirty="0" smtClean="0">
                <a:latin typeface="+mj-lt"/>
              </a:rPr>
              <a:t>. </a:t>
            </a:r>
            <a:r>
              <a:rPr lang="pl-PL" dirty="0" smtClean="0">
                <a:latin typeface="+mj-lt"/>
              </a:rPr>
              <a:t>Możliwość budowy ultra niskoemisyjnych instalacji spalania małej mocy, zasilanych paliwami stałymi (</a:t>
            </a:r>
            <a:r>
              <a:rPr lang="pl-PL" b="1" dirty="0" smtClean="0">
                <a:latin typeface="+mj-lt"/>
              </a:rPr>
              <a:t>&lt;&lt;20 mg/m</a:t>
            </a:r>
            <a:r>
              <a:rPr lang="pl-PL" b="1" baseline="-25000" dirty="0" smtClean="0">
                <a:latin typeface="+mj-lt"/>
              </a:rPr>
              <a:t>n</a:t>
            </a:r>
            <a:r>
              <a:rPr lang="pl-PL" b="1" baseline="30000" dirty="0" smtClean="0">
                <a:latin typeface="+mj-lt"/>
              </a:rPr>
              <a:t>3</a:t>
            </a:r>
            <a:r>
              <a:rPr lang="pl-PL" dirty="0" smtClean="0">
                <a:latin typeface="+mj-lt"/>
              </a:rPr>
              <a:t>)</a:t>
            </a:r>
            <a:r>
              <a:rPr lang="en-US" dirty="0" smtClean="0">
                <a:latin typeface="+mj-lt"/>
              </a:rPr>
              <a:t>.</a:t>
            </a:r>
            <a:endParaRPr lang="pl-PL" dirty="0" smtClean="0">
              <a:latin typeface="+mj-lt"/>
            </a:endParaRPr>
          </a:p>
          <a:p>
            <a:pPr marL="355600" lvl="1" indent="-3556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74878" y="4404779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 smtClean="0">
                <a:latin typeface="+mn-lt"/>
              </a:rPr>
              <a:t>Możliwość uzyskania natychmiastowego efektu ekologicznego</a:t>
            </a:r>
            <a:endParaRPr lang="pl-PL" sz="2000" b="1" i="1" dirty="0">
              <a:latin typeface="+mn-lt"/>
            </a:endParaRPr>
          </a:p>
        </p:txBody>
      </p:sp>
      <p:pic>
        <p:nvPicPr>
          <p:cNvPr id="194562" name="Picture 2" descr="Znalezione obrazy dla zapytania tech st3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4429919" cy="3320873"/>
          </a:xfrm>
          <a:prstGeom prst="rect">
            <a:avLst/>
          </a:prstGeom>
          <a:noFill/>
        </p:spPr>
      </p:pic>
      <p:pic>
        <p:nvPicPr>
          <p:cNvPr id="13" name="Picture 4" descr="Znalezione obrazy dla zapytania tech st3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437112"/>
            <a:ext cx="2965927" cy="209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ytuł 1"/>
          <p:cNvSpPr>
            <a:spLocks noGrp="1"/>
          </p:cNvSpPr>
          <p:nvPr>
            <p:ph type="title"/>
          </p:nvPr>
        </p:nvSpPr>
        <p:spPr>
          <a:xfrm>
            <a:off x="582960" y="350544"/>
            <a:ext cx="8050088" cy="704067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Metody ograniczenia emisji </a:t>
            </a:r>
            <a:r>
              <a:rPr lang="pl-PL" sz="3200" b="1" dirty="0"/>
              <a:t>– elektrofiltr </a:t>
            </a:r>
            <a:r>
              <a:rPr lang="pl-PL" sz="3200" b="1" dirty="0" smtClean="0"/>
              <a:t> </a:t>
            </a:r>
            <a:endParaRPr lang="pl-PL" sz="2800" b="1" i="1" dirty="0" smtClean="0"/>
          </a:p>
        </p:txBody>
      </p:sp>
      <p:sp>
        <p:nvSpPr>
          <p:cNvPr id="27653" name="Prostokąt 15"/>
          <p:cNvSpPr>
            <a:spLocks noChangeArrowheads="1"/>
          </p:cNvSpPr>
          <p:nvPr/>
        </p:nvSpPr>
        <p:spPr bwMode="auto">
          <a:xfrm>
            <a:off x="417240" y="1700808"/>
            <a:ext cx="8381528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+mn-lt"/>
              </a:rPr>
              <a:t>Mechanizm odpylania:	pole sił elektrostatycznych</a:t>
            </a:r>
          </a:p>
          <a:p>
            <a:endParaRPr lang="pl-PL" sz="1500" dirty="0" smtClean="0">
              <a:latin typeface="+mn-lt"/>
            </a:endParaRPr>
          </a:p>
          <a:p>
            <a:r>
              <a:rPr lang="pl-PL" dirty="0" smtClean="0">
                <a:latin typeface="+mn-lt"/>
              </a:rPr>
              <a:t>Urządzenie:		elektrofiltr rurowy</a:t>
            </a:r>
          </a:p>
          <a:p>
            <a:endParaRPr lang="pl-PL" sz="1500" dirty="0" smtClean="0">
              <a:latin typeface="+mn-lt"/>
            </a:endParaRPr>
          </a:p>
          <a:p>
            <a:pPr marL="2778125" indent="-2778125"/>
            <a:r>
              <a:rPr lang="pl-PL" dirty="0" smtClean="0">
                <a:latin typeface="+mn-lt"/>
              </a:rPr>
              <a:t>Elektroda ulotowa:                   drut stalowy umieszczony w osi kanału spalin zamocowany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w izolatorze</a:t>
            </a:r>
          </a:p>
          <a:p>
            <a:pPr marL="2778125" indent="-2778125"/>
            <a:endParaRPr lang="pl-PL" sz="1500" dirty="0" smtClean="0">
              <a:latin typeface="+mn-lt"/>
            </a:endParaRPr>
          </a:p>
          <a:p>
            <a:r>
              <a:rPr lang="pl-PL" dirty="0" smtClean="0">
                <a:latin typeface="+mn-lt"/>
              </a:rPr>
              <a:t>Elektroda osadcza:		uziemiony korpus/ściana aparatu</a:t>
            </a:r>
          </a:p>
          <a:p>
            <a:endParaRPr lang="pl-PL" dirty="0" smtClean="0">
              <a:latin typeface="+mn-lt"/>
            </a:endParaRPr>
          </a:p>
          <a:p>
            <a:pPr algn="just"/>
            <a:r>
              <a:rPr lang="pl-PL" dirty="0" smtClean="0">
                <a:latin typeface="+mn-lt"/>
              </a:rPr>
              <a:t>Elektroda ulotowa zasilana jest prądem stałym o wysokim napięciu. Dzięki temu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na jej zakończeniu powstaje wyładowanie koronowe wskutek czego zjonizowany zostaje gaz/spaliny i dalej cząstki pyłu. Jednoimienne np. ujemne ładunki na cząstkach pyłu powodują powstanie różnicy potencjałów pomiędzy pyłem a elektrodą osadczą. Wygenerowana w ten sposób siła przyciągania elektrostatycznego powoduje osadzanie drobin pyłu na elektrodzie osadczej – korpusie aparatu. W ten sposób pył zostaje wydzielony ze strumienia spalin. </a:t>
            </a:r>
          </a:p>
          <a:p>
            <a:endParaRPr lang="pl-PL" sz="1200" dirty="0" smtClean="0">
              <a:latin typeface="+mn-lt"/>
            </a:endParaRPr>
          </a:p>
          <a:p>
            <a:r>
              <a:rPr lang="pl-PL" dirty="0" smtClean="0">
                <a:latin typeface="+mn-lt"/>
              </a:rPr>
              <a:t>Elektroda osadcza może być oczyszczana ręcznie lub w sposób automatyczny.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-1116632" y="-450874"/>
            <a:ext cx="91440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3347864" y="108910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/>
              <a:t>Zasada działania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ytuł 1"/>
          <p:cNvSpPr>
            <a:spLocks noGrp="1"/>
          </p:cNvSpPr>
          <p:nvPr>
            <p:ph type="title"/>
          </p:nvPr>
        </p:nvSpPr>
        <p:spPr>
          <a:xfrm>
            <a:off x="582960" y="350544"/>
            <a:ext cx="8050088" cy="704067"/>
          </a:xfrm>
        </p:spPr>
        <p:txBody>
          <a:bodyPr/>
          <a:lstStyle/>
          <a:p>
            <a:pPr eaLnBrk="1" hangingPunct="1"/>
            <a:r>
              <a:rPr lang="pl-PL" sz="3200" b="1" dirty="0" smtClean="0"/>
              <a:t>Metody ograniczenia emisji </a:t>
            </a:r>
            <a:r>
              <a:rPr lang="pl-PL" sz="3200" b="1" dirty="0"/>
              <a:t>– elektrofiltr </a:t>
            </a:r>
            <a:r>
              <a:rPr lang="pl-PL" sz="3200" b="1" dirty="0" smtClean="0"/>
              <a:t> </a:t>
            </a:r>
            <a:endParaRPr lang="pl-PL" sz="2800" b="1" i="1" dirty="0" smtClean="0"/>
          </a:p>
        </p:txBody>
      </p:sp>
      <p:sp>
        <p:nvSpPr>
          <p:cNvPr id="13" name="Prostokąt 12"/>
          <p:cNvSpPr/>
          <p:nvPr/>
        </p:nvSpPr>
        <p:spPr>
          <a:xfrm>
            <a:off x="-1116632" y="-450874"/>
            <a:ext cx="9144000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6" name="Prostokąt 49"/>
          <p:cNvSpPr>
            <a:spLocks noChangeArrowheads="1"/>
          </p:cNvSpPr>
          <p:nvPr/>
        </p:nvSpPr>
        <p:spPr bwMode="auto">
          <a:xfrm>
            <a:off x="215516" y="982739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latin typeface="Calibri" pitchFamily="34" charset="0"/>
              </a:rPr>
              <a:t>Badania laboratoryjne rozpoczęte w 2010 roku</a:t>
            </a:r>
            <a:endParaRPr lang="pl-PL" sz="2000" dirty="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09980" y="1545065"/>
            <a:ext cx="4391918" cy="4585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8" name="Obraz 13"/>
          <p:cNvPicPr>
            <a:picLocks noChangeAspect="1" noChangeArrowheads="1"/>
          </p:cNvPicPr>
          <p:nvPr/>
        </p:nvPicPr>
        <p:blipFill>
          <a:blip r:embed="rId2" cstate="print"/>
          <a:srcRect l="35760" t="23129" r="41617" b="19533"/>
          <a:stretch>
            <a:fillRect/>
          </a:stretch>
        </p:blipFill>
        <p:spPr bwMode="auto">
          <a:xfrm>
            <a:off x="1079184" y="1533595"/>
            <a:ext cx="3853510" cy="442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15" descr="SNC00240.jpg"/>
          <p:cNvPicPr>
            <a:picLocks noChangeAspect="1" noChangeArrowheads="1"/>
          </p:cNvPicPr>
          <p:nvPr/>
        </p:nvPicPr>
        <p:blipFill>
          <a:blip r:embed="rId3" cstate="print"/>
          <a:srcRect r="13889"/>
          <a:stretch>
            <a:fillRect/>
          </a:stretch>
        </p:blipFill>
        <p:spPr bwMode="auto">
          <a:xfrm>
            <a:off x="5471102" y="1585782"/>
            <a:ext cx="2879998" cy="4545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Prostokąt 15"/>
          <p:cNvSpPr>
            <a:spLocks noChangeArrowheads="1"/>
          </p:cNvSpPr>
          <p:nvPr/>
        </p:nvSpPr>
        <p:spPr bwMode="auto">
          <a:xfrm>
            <a:off x="928192" y="5995225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dirty="0">
              <a:latin typeface="+mn-lt"/>
            </a:endParaRPr>
          </a:p>
          <a:p>
            <a:r>
              <a:rPr lang="pl-PL" dirty="0">
                <a:latin typeface="+mn-lt"/>
              </a:rPr>
              <a:t>Stężenie pyłu </a:t>
            </a:r>
            <a:r>
              <a:rPr lang="pl-PL" dirty="0" smtClean="0">
                <a:latin typeface="+mn-lt"/>
              </a:rPr>
              <a:t>w spalinach &lt;20 </a:t>
            </a:r>
            <a:r>
              <a:rPr lang="pl-PL" dirty="0">
                <a:latin typeface="+mn-lt"/>
              </a:rPr>
              <a:t>mg/m</a:t>
            </a:r>
            <a:r>
              <a:rPr lang="pl-PL" baseline="30000" dirty="0">
                <a:latin typeface="+mn-lt"/>
              </a:rPr>
              <a:t>3</a:t>
            </a:r>
            <a:r>
              <a:rPr lang="pl-PL" dirty="0">
                <a:latin typeface="+mn-lt"/>
              </a:rPr>
              <a:t> (w warunkach </a:t>
            </a:r>
            <a:r>
              <a:rPr lang="pl-PL" dirty="0" smtClean="0">
                <a:latin typeface="+mn-lt"/>
              </a:rPr>
              <a:t>umownych, 10%O</a:t>
            </a:r>
            <a:r>
              <a:rPr lang="pl-PL" baseline="-25000" dirty="0" smtClean="0">
                <a:latin typeface="+mn-lt"/>
              </a:rPr>
              <a:t>2</a:t>
            </a:r>
            <a:r>
              <a:rPr lang="pl-PL" dirty="0" smtClean="0">
                <a:latin typeface="+mn-lt"/>
              </a:rPr>
              <a:t> )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9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 bwMode="auto">
          <a:xfrm>
            <a:off x="323528" y="697260"/>
            <a:ext cx="63001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+mn-lt"/>
              </a:rPr>
              <a:t>Elektrofiltr kominowy</a:t>
            </a:r>
          </a:p>
          <a:p>
            <a:pPr algn="ctr">
              <a:defRPr/>
            </a:pP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dirty="0"/>
          </a:p>
        </p:txBody>
      </p:sp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dirty="0"/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dirty="0"/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/>
          <a:srcRect l="39210" t="6598" r="42303" b="22670"/>
          <a:stretch>
            <a:fillRect/>
          </a:stretch>
        </p:blipFill>
        <p:spPr bwMode="auto">
          <a:xfrm>
            <a:off x="5433773" y="221352"/>
            <a:ext cx="3602723" cy="620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Wygięta strzałka 13"/>
          <p:cNvSpPr/>
          <p:nvPr/>
        </p:nvSpPr>
        <p:spPr>
          <a:xfrm flipH="1">
            <a:off x="8043482" y="1268760"/>
            <a:ext cx="342619" cy="3888432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6" name="Wygięta strzałka 15"/>
          <p:cNvSpPr/>
          <p:nvPr/>
        </p:nvSpPr>
        <p:spPr>
          <a:xfrm rot="5400000" flipH="1">
            <a:off x="7866366" y="4887162"/>
            <a:ext cx="360040" cy="756084"/>
          </a:xfrm>
          <a:prstGeom prst="ben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79512" y="1268760"/>
            <a:ext cx="70567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endParaRPr lang="pl-PL" sz="1600" dirty="0" smtClean="0"/>
          </a:p>
          <a:p>
            <a:pPr marL="355600" indent="-355600">
              <a:buFont typeface="Arial" pitchFamily="34" charset="0"/>
              <a:buChar char="•"/>
            </a:pPr>
            <a:r>
              <a:rPr lang="pl-PL" b="1" i="1" dirty="0" smtClean="0">
                <a:latin typeface="+mn-lt"/>
              </a:rPr>
              <a:t>Cel – przeniesienie rozwiązań z kotłowni na wylot komina</a:t>
            </a:r>
          </a:p>
          <a:p>
            <a:pPr marL="355600" indent="-355600">
              <a:buFont typeface="Arial" pitchFamily="34" charset="0"/>
              <a:buChar char="•"/>
            </a:pPr>
            <a:endParaRPr lang="pl-PL" dirty="0" smtClean="0">
              <a:latin typeface="+mn-lt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Trudniejsze warunki pracy (warunki atmosferyczne i parametry spalin)</a:t>
            </a:r>
          </a:p>
          <a:p>
            <a:pPr marL="355600" indent="-355600">
              <a:buFont typeface="Arial" pitchFamily="34" charset="0"/>
              <a:buChar char="•"/>
            </a:pPr>
            <a:endParaRPr lang="pl-PL" dirty="0" smtClean="0">
              <a:latin typeface="+mn-lt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Łatwy instalacja przy istniejących urządzeniach, w tym: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ogrzewaczach pomieszczeń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piecach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kominkach </a:t>
            </a:r>
          </a:p>
          <a:p>
            <a:pPr marL="812800" lvl="1" indent="-355600">
              <a:buFont typeface="Arial" pitchFamily="34" charset="0"/>
              <a:buChar char="•"/>
            </a:pPr>
            <a:r>
              <a:rPr lang="pl-PL" dirty="0" err="1" smtClean="0">
                <a:latin typeface="+mn-lt"/>
              </a:rPr>
              <a:t>pieco</a:t>
            </a:r>
            <a:r>
              <a:rPr lang="pl-PL" dirty="0" smtClean="0">
                <a:latin typeface="+mn-lt"/>
              </a:rPr>
              <a:t>-kuchniach</a:t>
            </a:r>
          </a:p>
          <a:p>
            <a:pPr marL="355600" indent="-355600">
              <a:buFont typeface="Arial" pitchFamily="34" charset="0"/>
              <a:buChar char="•"/>
            </a:pPr>
            <a:endParaRPr lang="pl-PL" dirty="0" smtClean="0">
              <a:latin typeface="+mn-lt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Objęcie działaniami znacznie większej populacji urządzeń</a:t>
            </a:r>
          </a:p>
          <a:p>
            <a:pPr marL="355600" indent="-355600">
              <a:buFont typeface="Arial" pitchFamily="34" charset="0"/>
              <a:buChar char="•"/>
            </a:pPr>
            <a:endParaRPr lang="pl-PL" dirty="0" smtClean="0">
              <a:latin typeface="+mn-lt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pl-PL" dirty="0" smtClean="0">
                <a:latin typeface="+mn-lt"/>
              </a:rPr>
              <a:t>Efektywniejsze przeciwdziałanie emisji </a:t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– ograniczenie emisji aerozolu kondensacyjnego</a:t>
            </a:r>
          </a:p>
          <a:p>
            <a:endParaRPr lang="pl-PL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 bwMode="auto">
          <a:xfrm>
            <a:off x="2195736" y="213206"/>
            <a:ext cx="63367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l-PL" sz="3200" b="1" dirty="0" smtClean="0">
                <a:latin typeface="+mn-lt"/>
                <a:cs typeface="Arial" charset="0"/>
              </a:rPr>
              <a:t>Elektrofiltr</a:t>
            </a:r>
            <a:r>
              <a:rPr lang="pl-PL" sz="3200" b="1" i="1" dirty="0" smtClean="0">
                <a:latin typeface="+mn-lt"/>
                <a:cs typeface="Arial" charset="0"/>
              </a:rPr>
              <a:t> </a:t>
            </a:r>
            <a:r>
              <a:rPr lang="pl-PL" sz="3200" b="1" dirty="0" smtClean="0">
                <a:latin typeface="+mn-lt"/>
                <a:cs typeface="Arial" charset="0"/>
              </a:rPr>
              <a:t>kominowy</a:t>
            </a:r>
          </a:p>
        </p:txBody>
      </p:sp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dirty="0"/>
          </a:p>
        </p:txBody>
      </p:sp>
      <p:sp>
        <p:nvSpPr>
          <p:cNvPr id="112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dirty="0"/>
          </a:p>
        </p:txBody>
      </p:sp>
      <p:sp>
        <p:nvSpPr>
          <p:cNvPr id="112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dirty="0"/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l="36350" t="15560" r="34250" b="7161"/>
          <a:stretch>
            <a:fillRect/>
          </a:stretch>
        </p:blipFill>
        <p:spPr bwMode="auto">
          <a:xfrm>
            <a:off x="6842732" y="3068960"/>
            <a:ext cx="2017721" cy="331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ole tekstowe 24"/>
          <p:cNvSpPr txBox="1"/>
          <p:nvPr/>
        </p:nvSpPr>
        <p:spPr>
          <a:xfrm>
            <a:off x="539552" y="3982064"/>
            <a:ext cx="606051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+mn-lt"/>
              </a:rPr>
              <a:t>Elektrofiltry – warianty</a:t>
            </a:r>
          </a:p>
          <a:p>
            <a:endParaRPr lang="pl-PL" sz="500" dirty="0" smtClean="0">
              <a:latin typeface="+mn-lt"/>
            </a:endParaRPr>
          </a:p>
          <a:p>
            <a:pPr marL="342900" indent="-342900">
              <a:buAutoNum type="arabicPeriod"/>
            </a:pPr>
            <a:r>
              <a:rPr lang="pl-PL" dirty="0" smtClean="0">
                <a:latin typeface="+mn-lt"/>
              </a:rPr>
              <a:t>Nasadka kominowa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+mn-lt"/>
              </a:rPr>
              <a:t>Bocznik kominowy</a:t>
            </a:r>
          </a:p>
          <a:p>
            <a:pPr marL="342900" indent="-342900">
              <a:buAutoNum type="arabicPeriod"/>
            </a:pPr>
            <a:r>
              <a:rPr lang="pl-PL" dirty="0" smtClean="0">
                <a:latin typeface="+mn-lt"/>
              </a:rPr>
              <a:t>Elektrofiltr zapiecowy</a:t>
            </a:r>
          </a:p>
          <a:p>
            <a:endParaRPr lang="pl-PL" sz="800" dirty="0" smtClean="0">
              <a:latin typeface="+mn-lt"/>
            </a:endParaRPr>
          </a:p>
          <a:p>
            <a:r>
              <a:rPr lang="pl-PL" dirty="0" smtClean="0">
                <a:latin typeface="+mn-lt"/>
              </a:rPr>
              <a:t>Rozwiązania komercyjne mogą się różnić budową</a:t>
            </a:r>
          </a:p>
          <a:p>
            <a:endParaRPr lang="pl-PL" sz="500" dirty="0" smtClean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pl-PL" i="1" dirty="0" smtClean="0">
                <a:latin typeface="+mn-lt"/>
              </a:rPr>
              <a:t>Aktualnie </a:t>
            </a:r>
            <a:r>
              <a:rPr lang="pl-PL" b="1" i="1" dirty="0" smtClean="0">
                <a:latin typeface="+mn-lt"/>
              </a:rPr>
              <a:t>faza przygotowania do wdrożenia</a:t>
            </a:r>
          </a:p>
          <a:p>
            <a:pPr marL="355600" indent="-355600">
              <a:buFont typeface="Wingdings" pitchFamily="2" charset="2"/>
              <a:buChar char="q"/>
            </a:pPr>
            <a:endParaRPr lang="pl-PL" sz="500" dirty="0" smtClean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pl-PL" i="1" dirty="0" smtClean="0">
                <a:latin typeface="+mn-lt"/>
              </a:rPr>
              <a:t>Kolejny etap – </a:t>
            </a:r>
            <a:r>
              <a:rPr lang="pl-PL" b="1" i="1" dirty="0" smtClean="0">
                <a:latin typeface="+mn-lt"/>
              </a:rPr>
              <a:t>kampania pilotażowa </a:t>
            </a:r>
            <a:r>
              <a:rPr lang="pl-PL" i="1" dirty="0" smtClean="0">
                <a:latin typeface="+mn-lt"/>
              </a:rPr>
              <a:t>(&gt; 50 szt.)</a:t>
            </a:r>
          </a:p>
          <a:p>
            <a:pPr marL="355600" indent="-355600">
              <a:buFont typeface="Wingdings" pitchFamily="2" charset="2"/>
              <a:buChar char="q"/>
            </a:pPr>
            <a:endParaRPr lang="pl-PL" sz="500" b="1" i="1" dirty="0" smtClean="0">
              <a:latin typeface="+mn-lt"/>
            </a:endParaRPr>
          </a:p>
          <a:p>
            <a:pPr marL="355600" indent="-355600">
              <a:buFont typeface="Wingdings" pitchFamily="2" charset="2"/>
              <a:buChar char="q"/>
            </a:pPr>
            <a:r>
              <a:rPr lang="pl-PL" b="1" i="1" dirty="0" smtClean="0">
                <a:latin typeface="+mn-lt"/>
              </a:rPr>
              <a:t>Komercjalizacja</a:t>
            </a:r>
            <a:endParaRPr lang="pl-PL" b="1" i="1" dirty="0">
              <a:latin typeface="+mn-lt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3336018" y="1398635"/>
            <a:ext cx="367240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pl-PL" b="1" i="1" dirty="0" smtClean="0">
                <a:latin typeface="+mn-lt"/>
              </a:rPr>
              <a:t>automatyczne oczyszczanie, </a:t>
            </a:r>
          </a:p>
          <a:p>
            <a:pPr marL="177800" indent="-177800">
              <a:buFont typeface="Wingdings" pitchFamily="2" charset="2"/>
              <a:buChar char="§"/>
            </a:pPr>
            <a:endParaRPr lang="pl-PL" b="1" i="1" dirty="0" smtClean="0">
              <a:latin typeface="+mn-lt"/>
            </a:endParaRPr>
          </a:p>
          <a:p>
            <a:pPr marL="177800" indent="-177800">
              <a:buFont typeface="Wingdings" pitchFamily="2" charset="2"/>
              <a:buChar char="§"/>
            </a:pPr>
            <a:r>
              <a:rPr lang="pl-PL" b="1" i="1" dirty="0" smtClean="0">
                <a:latin typeface="+mn-lt"/>
              </a:rPr>
              <a:t>niskie zużycie en. el. (0,02 PLN/h)</a:t>
            </a:r>
          </a:p>
          <a:p>
            <a:pPr marL="177800" indent="-177800">
              <a:buFont typeface="Wingdings" pitchFamily="2" charset="2"/>
              <a:buChar char="§"/>
            </a:pPr>
            <a:endParaRPr lang="pl-PL" b="1" i="1" dirty="0" smtClean="0">
              <a:latin typeface="+mn-lt"/>
            </a:endParaRPr>
          </a:p>
          <a:p>
            <a:pPr marL="177800" indent="-177800">
              <a:buFont typeface="Wingdings" pitchFamily="2" charset="2"/>
              <a:buChar char="§"/>
            </a:pPr>
            <a:r>
              <a:rPr lang="pl-PL" b="1" i="1" dirty="0" smtClean="0">
                <a:latin typeface="+mn-lt"/>
              </a:rPr>
              <a:t>koszt zakupu &lt; 3000 PLN</a:t>
            </a:r>
          </a:p>
        </p:txBody>
      </p:sp>
      <p:pic>
        <p:nvPicPr>
          <p:cNvPr id="16" name="Symbol zastępczy zawartości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t="9137"/>
          <a:stretch/>
        </p:blipFill>
        <p:spPr>
          <a:xfrm>
            <a:off x="323528" y="306559"/>
            <a:ext cx="2664296" cy="362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Normy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b="1" dirty="0"/>
              <a:t>Kotły na węgiel i drewno</a:t>
            </a:r>
            <a:r>
              <a:rPr lang="pl-PL" sz="2000" b="1" dirty="0" smtClean="0"/>
              <a:t>:</a:t>
            </a:r>
          </a:p>
          <a:p>
            <a:pPr marL="0" indent="0">
              <a:buNone/>
            </a:pPr>
            <a:endParaRPr lang="pl-PL" sz="2000" b="1" i="1" dirty="0"/>
          </a:p>
          <a:p>
            <a:pPr marL="0" indent="0">
              <a:buNone/>
            </a:pPr>
            <a:r>
              <a:rPr lang="pl-PL" sz="2000" i="1" dirty="0"/>
              <a:t>–</a:t>
            </a:r>
            <a:r>
              <a:rPr lang="pl-PL" sz="2000" dirty="0"/>
              <a:t> ręcznie zasilane 60 mg/m</a:t>
            </a:r>
            <a:r>
              <a:rPr lang="pl-PL" sz="2000" baseline="-25000" dirty="0"/>
              <a:t>u</a:t>
            </a:r>
            <a:r>
              <a:rPr lang="pl-PL" sz="2000" baseline="30000" dirty="0"/>
              <a:t>3</a:t>
            </a:r>
            <a:r>
              <a:rPr lang="pl-PL" sz="2000" dirty="0"/>
              <a:t> przy 10 % O</a:t>
            </a:r>
            <a:r>
              <a:rPr lang="pl-PL" sz="2000" baseline="-25000" dirty="0"/>
              <a:t>2</a:t>
            </a:r>
            <a:endParaRPr lang="pl-PL" sz="2000" i="1" dirty="0"/>
          </a:p>
          <a:p>
            <a:pPr marL="0" indent="0">
              <a:buNone/>
            </a:pPr>
            <a:r>
              <a:rPr lang="pl-PL" sz="2000" dirty="0"/>
              <a:t>– automatycznie zasilane 40 mg/m</a:t>
            </a:r>
            <a:r>
              <a:rPr lang="pl-PL" sz="2000" baseline="-25000" dirty="0"/>
              <a:t>u</a:t>
            </a:r>
            <a:r>
              <a:rPr lang="pl-PL" sz="2000" baseline="30000" dirty="0"/>
              <a:t>3</a:t>
            </a:r>
            <a:r>
              <a:rPr lang="pl-PL" sz="2000" dirty="0"/>
              <a:t> przy 10 % O</a:t>
            </a:r>
            <a:r>
              <a:rPr lang="pl-PL" sz="2000" baseline="-25000" dirty="0"/>
              <a:t>2</a:t>
            </a:r>
            <a:endParaRPr lang="pl-PL" sz="2000" dirty="0"/>
          </a:p>
          <a:p>
            <a:pPr marL="0" indent="0">
              <a:buNone/>
            </a:pPr>
            <a:endParaRPr lang="pl-PL" sz="2000" i="1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1800" i="1" dirty="0" smtClean="0"/>
              <a:t>Kotły </a:t>
            </a:r>
            <a:r>
              <a:rPr lang="pl-PL" sz="1800" i="1" dirty="0"/>
              <a:t>na paliwa </a:t>
            </a:r>
            <a:r>
              <a:rPr lang="pl-PL" sz="1800" i="1" dirty="0" smtClean="0"/>
              <a:t>stałe</a:t>
            </a:r>
          </a:p>
          <a:p>
            <a:pPr marL="0" indent="0">
              <a:buNone/>
            </a:pPr>
            <a:endParaRPr lang="pl-PL" sz="1000" i="1" dirty="0"/>
          </a:p>
          <a:p>
            <a:pPr marL="0" indent="0">
              <a:buNone/>
            </a:pPr>
            <a:r>
              <a:rPr lang="pl-PL" sz="1800" dirty="0"/>
              <a:t>ROZPORZĄDZENIE KOMISJI (UE) 2015/1189 z dnia 28 kwietnia 2015 r. </a:t>
            </a:r>
            <a:br>
              <a:rPr lang="pl-PL" sz="1800" dirty="0"/>
            </a:br>
            <a:r>
              <a:rPr lang="pl-PL" sz="1800" dirty="0"/>
              <a:t>w sprawie wykonania dyrektywy Parlamentu Europejskiego i Rady 2009/125/WE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odniesieniu do wymogów dotyczących </a:t>
            </a:r>
            <a:r>
              <a:rPr lang="pl-PL" sz="1800" dirty="0" err="1"/>
              <a:t>ekoprojektu</a:t>
            </a:r>
            <a:r>
              <a:rPr lang="pl-PL" sz="1800" dirty="0"/>
              <a:t> dla kotłów na paliwo stałe.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588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obny obraz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4073" r="10492" b="9504"/>
          <a:stretch/>
        </p:blipFill>
        <p:spPr bwMode="auto">
          <a:xfrm>
            <a:off x="3635066" y="3665807"/>
            <a:ext cx="1873867" cy="23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Paliwo: węgiel, kostka</a:t>
            </a:r>
            <a:endParaRPr lang="pl-PL" sz="3200" b="1" dirty="0"/>
          </a:p>
        </p:txBody>
      </p:sp>
      <p:sp>
        <p:nvSpPr>
          <p:cNvPr id="4" name="Prostokąt 3"/>
          <p:cNvSpPr/>
          <p:nvPr/>
        </p:nvSpPr>
        <p:spPr>
          <a:xfrm>
            <a:off x="1502289" y="1315117"/>
            <a:ext cx="6400800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Stężenie pyłu w </a:t>
            </a:r>
            <a:r>
              <a:rPr lang="pl-PL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spalinach mg/m</a:t>
            </a:r>
            <a:r>
              <a:rPr lang="pl-PL" sz="30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pl-PL" sz="30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l-PL" sz="3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5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 referencyjnym poziomie tlenu w spalinach 10% dla kotłów i 13% dla ogrzewaczy pomieszczeń</a:t>
            </a:r>
            <a:endParaRPr lang="pl-PL" sz="1500" dirty="0"/>
          </a:p>
        </p:txBody>
      </p:sp>
      <p:sp>
        <p:nvSpPr>
          <p:cNvPr id="7" name="Prostokąt 6"/>
          <p:cNvSpPr/>
          <p:nvPr/>
        </p:nvSpPr>
        <p:spPr>
          <a:xfrm>
            <a:off x="457200" y="3070440"/>
            <a:ext cx="3034680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+mj-lt"/>
              </a:rPr>
              <a:t>Bez elektrofiltru:</a:t>
            </a:r>
          </a:p>
          <a:p>
            <a:endParaRPr lang="pl-PL" dirty="0" smtClean="0">
              <a:latin typeface="+mj-lt"/>
            </a:endParaRPr>
          </a:p>
          <a:p>
            <a:pPr marL="72000" indent="-180000">
              <a:lnSpc>
                <a:spcPts val="22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+mn-lt"/>
              </a:rPr>
              <a:t>Kocioł </a:t>
            </a:r>
            <a:r>
              <a:rPr lang="pl-PL" sz="1600" dirty="0">
                <a:latin typeface="+mn-lt"/>
              </a:rPr>
              <a:t>z ręcznym </a:t>
            </a:r>
            <a:r>
              <a:rPr lang="pl-PL" sz="1600" dirty="0" smtClean="0">
                <a:latin typeface="+mn-lt"/>
              </a:rPr>
              <a:t>załadunkiem: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l-PL" sz="1600" dirty="0" smtClean="0">
                <a:latin typeface="+mn-lt"/>
              </a:rPr>
              <a:t>    - klasa 3 </a:t>
            </a:r>
            <a:r>
              <a:rPr lang="pl-PL" sz="1600" dirty="0"/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125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l-PL" sz="1600" dirty="0" smtClean="0">
                <a:latin typeface="+mn-lt"/>
              </a:rPr>
              <a:t>    - klasa 4 </a:t>
            </a:r>
            <a:r>
              <a:rPr lang="pl-PL" sz="1600" dirty="0"/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75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l-PL" sz="1600" dirty="0" smtClean="0">
                <a:latin typeface="+mn-lt"/>
              </a:rPr>
              <a:t>    - klasa 5, </a:t>
            </a:r>
            <a:r>
              <a:rPr lang="pl-PL" sz="1600" dirty="0" err="1" smtClean="0">
                <a:latin typeface="+mn-lt"/>
              </a:rPr>
              <a:t>Ecodesign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dirty="0"/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60 </a:t>
            </a:r>
          </a:p>
          <a:p>
            <a:pPr marL="72000" indent="-180000">
              <a:lnSpc>
                <a:spcPts val="22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 smtClean="0">
                <a:latin typeface="+mn-lt"/>
              </a:rPr>
              <a:t>Pozaklasowy kocioł zasypowy, </a:t>
            </a:r>
            <a:br>
              <a:rPr lang="pl-PL" sz="1600" dirty="0" smtClean="0">
                <a:latin typeface="+mn-lt"/>
              </a:rPr>
            </a:br>
            <a:r>
              <a:rPr lang="pl-PL" sz="1600" dirty="0" smtClean="0">
                <a:latin typeface="+mn-lt"/>
              </a:rPr>
              <a:t>piec kaflowy, </a:t>
            </a:r>
            <a:r>
              <a:rPr lang="pl-PL" sz="1600" dirty="0" err="1" smtClean="0">
                <a:latin typeface="+mn-lt"/>
              </a:rPr>
              <a:t>piecokuchnia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dirty="0"/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+mn-lt"/>
              </a:rPr>
              <a:t>400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lnSpc>
                <a:spcPts val="2160"/>
              </a:lnSpc>
              <a:buFontTx/>
              <a:buChar char="-"/>
            </a:pPr>
            <a:endParaRPr lang="pl-PL" dirty="0" smtClean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pPr marL="355600" lvl="1" indent="-3556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796136" y="3070440"/>
            <a:ext cx="314963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9900"/>
                </a:solidFill>
                <a:latin typeface="+mj-lt"/>
              </a:rPr>
              <a:t>Z elektrofiltrem:</a:t>
            </a:r>
          </a:p>
          <a:p>
            <a:endParaRPr lang="pl-PL" dirty="0" smtClean="0">
              <a:latin typeface="+mj-lt"/>
            </a:endParaRPr>
          </a:p>
          <a:p>
            <a:pPr marL="72000" indent="-180000">
              <a:lnSpc>
                <a:spcPts val="22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Kocioł z ręcznym załadunkiem: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l-PL" sz="1600" dirty="0" smtClean="0">
                <a:latin typeface="+mn-lt"/>
              </a:rPr>
              <a:t>    - </a:t>
            </a:r>
            <a:r>
              <a:rPr lang="pl-PL" sz="1600" dirty="0">
                <a:latin typeface="+mn-lt"/>
              </a:rPr>
              <a:t>klasa 3 </a:t>
            </a:r>
            <a:r>
              <a:rPr lang="pl-PL" sz="1600" dirty="0"/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32</a:t>
            </a:r>
            <a:endParaRPr lang="pl-PL" sz="1600" b="1" dirty="0">
              <a:solidFill>
                <a:srgbClr val="009900"/>
              </a:solidFill>
              <a:latin typeface="+mn-lt"/>
            </a:endParaRP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l-PL" sz="1600" dirty="0" smtClean="0">
                <a:latin typeface="+mn-lt"/>
              </a:rPr>
              <a:t>    - </a:t>
            </a:r>
            <a:r>
              <a:rPr lang="pl-PL" sz="1600" dirty="0">
                <a:latin typeface="+mn-lt"/>
              </a:rPr>
              <a:t>klasa 4 </a:t>
            </a:r>
            <a:r>
              <a:rPr lang="pl-PL" sz="1600" dirty="0"/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18</a:t>
            </a:r>
          </a:p>
          <a:p>
            <a:pPr>
              <a:lnSpc>
                <a:spcPts val="2200"/>
              </a:lnSpc>
              <a:spcAft>
                <a:spcPts val="600"/>
              </a:spcAft>
            </a:pPr>
            <a:r>
              <a:rPr lang="pl-PL" sz="1600" dirty="0" smtClean="0">
                <a:latin typeface="+mn-lt"/>
              </a:rPr>
              <a:t>    - </a:t>
            </a:r>
            <a:r>
              <a:rPr lang="pl-PL" sz="1600" dirty="0">
                <a:latin typeface="+mn-lt"/>
              </a:rPr>
              <a:t>klasa 5, </a:t>
            </a:r>
            <a:r>
              <a:rPr lang="pl-PL" sz="1600" dirty="0" err="1">
                <a:latin typeface="+mn-lt"/>
              </a:rPr>
              <a:t>Ecodesign</a:t>
            </a:r>
            <a:r>
              <a:rPr lang="pl-PL" sz="1600" dirty="0">
                <a:latin typeface="+mn-lt"/>
              </a:rPr>
              <a:t> </a:t>
            </a:r>
            <a:r>
              <a:rPr lang="pl-PL" sz="1600" dirty="0"/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15</a:t>
            </a:r>
            <a:endParaRPr lang="pl-PL" sz="1600" b="1" dirty="0">
              <a:solidFill>
                <a:srgbClr val="009900"/>
              </a:solidFill>
              <a:latin typeface="+mn-lt"/>
            </a:endParaRPr>
          </a:p>
          <a:p>
            <a:pPr marL="72000" indent="-180000">
              <a:lnSpc>
                <a:spcPts val="22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l-PL" sz="1600" dirty="0">
                <a:latin typeface="+mn-lt"/>
              </a:rPr>
              <a:t>Pozaklasowy kocioł zasypowy, </a:t>
            </a:r>
            <a:br>
              <a:rPr lang="pl-PL" sz="1600" dirty="0">
                <a:latin typeface="+mn-lt"/>
              </a:rPr>
            </a:br>
            <a:r>
              <a:rPr lang="pl-PL" sz="1600" dirty="0">
                <a:latin typeface="+mn-lt"/>
              </a:rPr>
              <a:t>piec kaflowy, </a:t>
            </a:r>
            <a:r>
              <a:rPr lang="pl-PL" sz="1600" dirty="0" err="1">
                <a:latin typeface="+mn-lt"/>
              </a:rPr>
              <a:t>piecokuchnia</a:t>
            </a:r>
            <a:r>
              <a:rPr lang="pl-PL" sz="1600" dirty="0">
                <a:latin typeface="+mn-lt"/>
              </a:rPr>
              <a:t> </a:t>
            </a:r>
            <a:r>
              <a:rPr lang="pl-PL" sz="1600" dirty="0"/>
              <a:t>–</a:t>
            </a:r>
            <a:r>
              <a:rPr lang="pl-PL" sz="1600" dirty="0" smtClean="0">
                <a:latin typeface="+mn-lt"/>
              </a:rPr>
              <a:t> </a:t>
            </a:r>
            <a:r>
              <a:rPr lang="pl-PL" sz="1600" b="1" dirty="0">
                <a:solidFill>
                  <a:srgbClr val="009900"/>
                </a:solidFill>
                <a:latin typeface="+mn-lt"/>
              </a:rPr>
              <a:t>1</a:t>
            </a:r>
            <a:r>
              <a:rPr lang="pl-PL" sz="1600" b="1" dirty="0" smtClean="0">
                <a:solidFill>
                  <a:srgbClr val="009900"/>
                </a:solidFill>
                <a:latin typeface="+mn-lt"/>
              </a:rPr>
              <a:t>00</a:t>
            </a:r>
            <a:endParaRPr lang="pl-PL" sz="1600" b="1" dirty="0">
              <a:solidFill>
                <a:srgbClr val="009900"/>
              </a:solidFill>
              <a:latin typeface="+mn-lt"/>
            </a:endParaRPr>
          </a:p>
          <a:p>
            <a:endParaRPr lang="pl-PL" sz="1200" b="1" dirty="0"/>
          </a:p>
          <a:p>
            <a:pPr marL="285750" indent="-285750">
              <a:buFontTx/>
              <a:buChar char="-"/>
            </a:pPr>
            <a:endParaRPr lang="pl-PL" dirty="0" smtClean="0">
              <a:latin typeface="+mj-lt"/>
            </a:endParaRPr>
          </a:p>
          <a:p>
            <a:endParaRPr lang="pl-PL" dirty="0" smtClean="0">
              <a:latin typeface="+mj-lt"/>
            </a:endParaRPr>
          </a:p>
          <a:p>
            <a:pPr marL="355600" lvl="1" indent="-3556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80618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</TotalTime>
  <Words>641</Words>
  <Application>Microsoft Office PowerPoint</Application>
  <PresentationFormat>Pokaz na ekranie (4:3)</PresentationFormat>
  <Paragraphs>154</Paragraphs>
  <Slides>16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Motyw pakietu Office</vt:lpstr>
      <vt:lpstr>Worksheet</vt:lpstr>
      <vt:lpstr>Prezentacja programu PowerPoint</vt:lpstr>
      <vt:lpstr>Grupa CZH S.A. </vt:lpstr>
      <vt:lpstr>Metody ograniczenia emisji, elektrofiltry</vt:lpstr>
      <vt:lpstr>Metody ograniczenia emisji – elektrofiltr  </vt:lpstr>
      <vt:lpstr>Metody ograniczenia emisji – elektrofiltr  </vt:lpstr>
      <vt:lpstr>Prezentacja programu PowerPoint</vt:lpstr>
      <vt:lpstr>Prezentacja programu PowerPoint</vt:lpstr>
      <vt:lpstr>Normy</vt:lpstr>
      <vt:lpstr>Paliwo: węgiel, kostka</vt:lpstr>
      <vt:lpstr>Stężenie pyłu w spalinach mg/mu3  </vt:lpstr>
      <vt:lpstr>Paliwo: węgiel, groszek</vt:lpstr>
      <vt:lpstr>Stężenie pyłu w spalinach mg/mu3  </vt:lpstr>
      <vt:lpstr>Paliwo: drewno kawałkowe</vt:lpstr>
      <vt:lpstr>Stężenie pyłu w spalinach mg/mu3  </vt:lpstr>
      <vt:lpstr>Kluczowe działania</vt:lpstr>
      <vt:lpstr>Harmonogram prac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Ograniczenie emisji pyłów ze spalania paliw stałych w instalacjach małej mocy</dc:title>
  <dc:creator>Rob</dc:creator>
  <cp:lastModifiedBy>Hankiewicz Agata</cp:lastModifiedBy>
  <cp:revision>513</cp:revision>
  <cp:lastPrinted>2017-03-01T07:19:16Z</cp:lastPrinted>
  <dcterms:created xsi:type="dcterms:W3CDTF">2008-07-15T15:44:12Z</dcterms:created>
  <dcterms:modified xsi:type="dcterms:W3CDTF">2017-03-01T07:44:55Z</dcterms:modified>
</cp:coreProperties>
</file>